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4" r:id="rId2"/>
    <p:sldMasterId id="2147483688" r:id="rId3"/>
    <p:sldMasterId id="2147483703" r:id="rId4"/>
  </p:sldMasterIdLst>
  <p:notesMasterIdLst>
    <p:notesMasterId r:id="rId28"/>
  </p:notesMasterIdLst>
  <p:sldIdLst>
    <p:sldId id="522" r:id="rId5"/>
    <p:sldId id="276" r:id="rId6"/>
    <p:sldId id="508" r:id="rId7"/>
    <p:sldId id="523" r:id="rId8"/>
    <p:sldId id="507" r:id="rId9"/>
    <p:sldId id="280" r:id="rId10"/>
    <p:sldId id="509" r:id="rId11"/>
    <p:sldId id="500" r:id="rId12"/>
    <p:sldId id="501" r:id="rId13"/>
    <p:sldId id="510" r:id="rId14"/>
    <p:sldId id="502" r:id="rId15"/>
    <p:sldId id="511" r:id="rId16"/>
    <p:sldId id="512" r:id="rId17"/>
    <p:sldId id="513" r:id="rId18"/>
    <p:sldId id="515" r:id="rId19"/>
    <p:sldId id="514" r:id="rId20"/>
    <p:sldId id="516" r:id="rId21"/>
    <p:sldId id="517" r:id="rId22"/>
    <p:sldId id="518" r:id="rId23"/>
    <p:sldId id="519" r:id="rId24"/>
    <p:sldId id="503" r:id="rId25"/>
    <p:sldId id="506" r:id="rId26"/>
    <p:sldId id="520" r:id="rId2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08" autoAdjust="0"/>
    <p:restoredTop sz="88534" autoAdjust="0"/>
  </p:normalViewPr>
  <p:slideViewPr>
    <p:cSldViewPr>
      <p:cViewPr>
        <p:scale>
          <a:sx n="102" d="100"/>
          <a:sy n="102" d="100"/>
        </p:scale>
        <p:origin x="-1884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94B51-BCDE-4052-80A1-6DC1C71DF2C4}" type="datetimeFigureOut">
              <a:rPr lang="pl-PL" smtClean="0"/>
              <a:t>2020-04-19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4D267-9D82-4078-8025-A24D3D074F6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9899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4D267-9D82-4078-8025-A24D3D074F65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344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/>
          <p:cNvSpPr/>
          <p:nvPr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6C3C6803-9C2E-444E-B804-93979671675F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6" y="429003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434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D4BD5705-80AD-F94C-BF42-5E307A8A7FBA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271"/>
          <p:cNvSpPr/>
          <p:nvPr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6" y="470615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105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>
            <a:extLst>
              <a:ext uri="{FF2B5EF4-FFF2-40B4-BE49-F238E27FC236}">
                <a16:creationId xmlns:a16="http://schemas.microsoft.com/office/drawing/2014/main" xmlns="" id="{B3EF69A8-C780-524D-A737-F4D8FEBBFC30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blipFill dpi="0" rotWithShape="1"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178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000000"/>
              </a:solidFill>
            </a:endParaRPr>
          </a:p>
        </p:txBody>
      </p:sp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D464C324-4AF1-3E43-B864-E60359473EF3}"/>
              </a:ext>
            </a:extLst>
          </p:cNvPr>
          <p:cNvSpPr/>
          <p:nvPr/>
        </p:nvSpPr>
        <p:spPr>
          <a:xfrm>
            <a:off x="152400" y="203214"/>
            <a:ext cx="8839200" cy="6476999"/>
          </a:xfrm>
          <a:prstGeom prst="rect">
            <a:avLst/>
          </a:prstGeom>
          <a:blipFill dpi="0" rotWithShape="1"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178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6" y="436115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959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71">
            <a:extLst>
              <a:ext uri="{FF2B5EF4-FFF2-40B4-BE49-F238E27FC236}">
                <a16:creationId xmlns:a16="http://schemas.microsoft.com/office/drawing/2014/main" xmlns="" id="{DD280113-D797-F744-A1FA-2079CA3FEDD4}"/>
              </a:ext>
            </a:extLst>
          </p:cNvPr>
          <p:cNvSpPr/>
          <p:nvPr userDrawn="1"/>
        </p:nvSpPr>
        <p:spPr>
          <a:xfrm>
            <a:off x="7010400" y="203214"/>
            <a:ext cx="1981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Shape 271">
            <a:extLst>
              <a:ext uri="{FF2B5EF4-FFF2-40B4-BE49-F238E27FC236}">
                <a16:creationId xmlns:a16="http://schemas.microsoft.com/office/drawing/2014/main" xmlns="" id="{3833F306-99C1-874A-A493-F069F7D8ADB8}"/>
              </a:ext>
            </a:extLst>
          </p:cNvPr>
          <p:cNvSpPr/>
          <p:nvPr userDrawn="1"/>
        </p:nvSpPr>
        <p:spPr>
          <a:xfrm>
            <a:off x="152400" y="203214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7010400" y="203214"/>
            <a:ext cx="1981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271"/>
          <p:cNvSpPr/>
          <p:nvPr/>
        </p:nvSpPr>
        <p:spPr>
          <a:xfrm>
            <a:off x="152400" y="203214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5562600" cy="2366963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2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Divider 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5562600" cy="1858963"/>
          </a:xfrm>
        </p:spPr>
        <p:txBody>
          <a:bodyPr/>
          <a:lstStyle>
            <a:lvl1pPr marL="0" indent="0" algn="l">
              <a:buNone/>
              <a:defRPr sz="18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 Text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82927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fld id="{4755468B-C2BA-8B42-ABD6-597061763577}" type="slidenum">
              <a:rPr lang="en-US" smtClean="0">
                <a:solidFill>
                  <a:srgbClr val="FFFFFF"/>
                </a:solidFill>
              </a:rPr>
              <a:pPr defTabSz="685766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196" y="3225803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17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71"/>
          <p:cNvSpPr/>
          <p:nvPr/>
        </p:nvSpPr>
        <p:spPr>
          <a:xfrm>
            <a:off x="152400" y="203214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Shape 271">
            <a:extLst>
              <a:ext uri="{FF2B5EF4-FFF2-40B4-BE49-F238E27FC236}">
                <a16:creationId xmlns:a16="http://schemas.microsoft.com/office/drawing/2014/main" xmlns="" id="{1205E8DD-4ABE-0041-A500-7AEC668ED4E6}"/>
              </a:ext>
            </a:extLst>
          </p:cNvPr>
          <p:cNvSpPr/>
          <p:nvPr userDrawn="1"/>
        </p:nvSpPr>
        <p:spPr>
          <a:xfrm>
            <a:off x="152400" y="203214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514600" y="15"/>
            <a:ext cx="6641784" cy="6853239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0" i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an image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45303" y="1143001"/>
            <a:ext cx="1854991" cy="237915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Divider Slide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5284" y="3602037"/>
            <a:ext cx="1854992" cy="27862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Subtitle Text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6240" y="6428073"/>
            <a:ext cx="338924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755468B-C2BA-8B42-ABD6-597061763577}" type="slidenum">
              <a:rPr lang="en-US" smtClean="0">
                <a:solidFill>
                  <a:srgbClr val="FFFFFF"/>
                </a:solidFill>
              </a:rPr>
              <a:pPr algn="r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" name="Picture 2" descr="C:\Users\Keyzmany\Dropbox\~DT Global\DTG Logo\DTG Logo\DTG Logo Master\DTG_Logo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5" y="336150"/>
            <a:ext cx="1828800" cy="6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746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E82029D6-9B44-B54B-BB8B-1C3252B0210E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bIns="0">
            <a:normAutofit/>
          </a:bodyPr>
          <a:lstStyle>
            <a:lvl1pPr>
              <a:lnSpc>
                <a:spcPct val="100000"/>
              </a:lnSpc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>
              <a:lnSpc>
                <a:spcPct val="100000"/>
              </a:lnSpc>
              <a:spcBef>
                <a:spcPts val="300"/>
              </a:spcBef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66344">
              <a:lnSpc>
                <a:spcPct val="100000"/>
              </a:lnSpc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51510" indent="-137160">
              <a:lnSpc>
                <a:spcPct val="100000"/>
              </a:lnSpc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1463409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>
            <a:extLst>
              <a:ext uri="{FF2B5EF4-FFF2-40B4-BE49-F238E27FC236}">
                <a16:creationId xmlns:a16="http://schemas.microsoft.com/office/drawing/2014/main" xmlns="" id="{E8581353-B3FA-9449-A13A-6B533BB827F4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hape 271"/>
          <p:cNvSpPr/>
          <p:nvPr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155193"/>
            <a:ext cx="4057650" cy="4351339"/>
          </a:xfrm>
        </p:spPr>
        <p:txBody>
          <a:bodyPr tIns="0" bIns="0">
            <a:normAutofit/>
          </a:bodyPr>
          <a:lstStyle>
            <a:lvl1pPr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137160">
              <a:spcBef>
                <a:spcPts val="300"/>
              </a:spcBef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66344" indent="-137160"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51450" indent="-137160"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88594" indent="-1371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2" y="1155193"/>
            <a:ext cx="4056459" cy="4351339"/>
          </a:xfrm>
        </p:spPr>
        <p:txBody>
          <a:bodyPr tIns="0" bIns="0"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934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71">
            <a:extLst>
              <a:ext uri="{FF2B5EF4-FFF2-40B4-BE49-F238E27FC236}">
                <a16:creationId xmlns:a16="http://schemas.microsoft.com/office/drawing/2014/main" xmlns="" id="{F2A44FE8-29DC-914A-B293-0E08A287BCCC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876" y="1152144"/>
            <a:ext cx="4065270" cy="823912"/>
          </a:xfrm>
        </p:spPr>
        <p:txBody>
          <a:bodyPr anchor="b"/>
          <a:lstStyle>
            <a:lvl1pPr marL="0" indent="0">
              <a:buNone/>
              <a:defRPr sz="1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876" y="1966915"/>
            <a:ext cx="4065270" cy="3684588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4660" y="1152144"/>
            <a:ext cx="4056459" cy="823912"/>
          </a:xfrm>
        </p:spPr>
        <p:txBody>
          <a:bodyPr anchor="b"/>
          <a:lstStyle>
            <a:lvl1pPr marL="0" indent="0">
              <a:buNone/>
              <a:defRPr sz="1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4660" y="1966915"/>
            <a:ext cx="4056459" cy="3684588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1147589"/>
          </a:xfrm>
        </p:spPr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85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71">
            <a:extLst>
              <a:ext uri="{FF2B5EF4-FFF2-40B4-BE49-F238E27FC236}">
                <a16:creationId xmlns:a16="http://schemas.microsoft.com/office/drawing/2014/main" xmlns="" id="{FBC8FB09-64FB-2A49-9A5B-C2818C017DEA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876" y="0"/>
            <a:ext cx="8452724" cy="1147589"/>
          </a:xfrm>
        </p:spPr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60676" y="6393515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55081" y="6395720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346890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/>
          <p:cNvSpPr>
            <a:spLocks noGrp="1"/>
          </p:cNvSpPr>
          <p:nvPr>
            <p:ph sz="quarter" idx="13"/>
          </p:nvPr>
        </p:nvSpPr>
        <p:spPr>
          <a:xfrm>
            <a:off x="2541280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7"/>
          <p:cNvSpPr>
            <a:spLocks noGrp="1"/>
          </p:cNvSpPr>
          <p:nvPr>
            <p:ph sz="quarter" idx="14"/>
          </p:nvPr>
        </p:nvSpPr>
        <p:spPr>
          <a:xfrm>
            <a:off x="4747269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/>
          </p:nvPr>
        </p:nvSpPr>
        <p:spPr>
          <a:xfrm>
            <a:off x="6945649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71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1">
            <a:extLst>
              <a:ext uri="{FF2B5EF4-FFF2-40B4-BE49-F238E27FC236}">
                <a16:creationId xmlns:a16="http://schemas.microsoft.com/office/drawing/2014/main" xmlns="" id="{97D2D7FA-7EB7-8C49-9559-8D3AEA3C9D31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hape 271"/>
          <p:cNvSpPr/>
          <p:nvPr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60676" y="6393515"/>
            <a:ext cx="338924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>
          <a:xfrm>
            <a:off x="2555081" y="6395720"/>
            <a:ext cx="4046220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99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6D6A98C1-561E-314E-99DC-D9ED2330478D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602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175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94E13752-5A08-3540-B5BC-7E9F98484B4B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14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602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492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229AE9AB-9A3C-CD4A-B9FA-C169E40B9C2C}"/>
              </a:ext>
            </a:extLst>
          </p:cNvPr>
          <p:cNvSpPr/>
          <p:nvPr userDrawn="1"/>
        </p:nvSpPr>
        <p:spPr>
          <a:xfrm>
            <a:off x="152400" y="203214"/>
            <a:ext cx="8839200" cy="6476999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345" t="-28628" r="1" b="-5643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602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668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/>
          <p:cNvSpPr/>
          <p:nvPr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6C3C6803-9C2E-444E-B804-93979671675F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6" y="429003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19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D4BD5705-80AD-F94C-BF42-5E307A8A7FBA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271"/>
          <p:cNvSpPr/>
          <p:nvPr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6" y="470615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636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>
            <a:extLst>
              <a:ext uri="{FF2B5EF4-FFF2-40B4-BE49-F238E27FC236}">
                <a16:creationId xmlns:a16="http://schemas.microsoft.com/office/drawing/2014/main" xmlns="" id="{B3EF69A8-C780-524D-A737-F4D8FEBBFC30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blipFill dpi="0" rotWithShape="1"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178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000000"/>
              </a:solidFill>
            </a:endParaRPr>
          </a:p>
        </p:txBody>
      </p:sp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D464C324-4AF1-3E43-B864-E60359473EF3}"/>
              </a:ext>
            </a:extLst>
          </p:cNvPr>
          <p:cNvSpPr/>
          <p:nvPr/>
        </p:nvSpPr>
        <p:spPr>
          <a:xfrm>
            <a:off x="152400" y="203211"/>
            <a:ext cx="8839200" cy="6476999"/>
          </a:xfrm>
          <a:prstGeom prst="rect">
            <a:avLst/>
          </a:prstGeom>
          <a:blipFill dpi="0" rotWithShape="1"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178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6" y="436115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662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71">
            <a:extLst>
              <a:ext uri="{FF2B5EF4-FFF2-40B4-BE49-F238E27FC236}">
                <a16:creationId xmlns:a16="http://schemas.microsoft.com/office/drawing/2014/main" xmlns="" id="{DD280113-D797-F744-A1FA-2079CA3FEDD4}"/>
              </a:ext>
            </a:extLst>
          </p:cNvPr>
          <p:cNvSpPr/>
          <p:nvPr userDrawn="1"/>
        </p:nvSpPr>
        <p:spPr>
          <a:xfrm>
            <a:off x="7010400" y="203211"/>
            <a:ext cx="1981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Shape 271">
            <a:extLst>
              <a:ext uri="{FF2B5EF4-FFF2-40B4-BE49-F238E27FC236}">
                <a16:creationId xmlns:a16="http://schemas.microsoft.com/office/drawing/2014/main" xmlns="" id="{3833F306-99C1-874A-A493-F069F7D8ADB8}"/>
              </a:ext>
            </a:extLst>
          </p:cNvPr>
          <p:cNvSpPr/>
          <p:nvPr userDrawn="1"/>
        </p:nvSpPr>
        <p:spPr>
          <a:xfrm>
            <a:off x="152400" y="203211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7010400" y="203211"/>
            <a:ext cx="1981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271"/>
          <p:cNvSpPr/>
          <p:nvPr/>
        </p:nvSpPr>
        <p:spPr>
          <a:xfrm>
            <a:off x="152400" y="203211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5562600" cy="2366963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2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Divider 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5562600" cy="1858963"/>
          </a:xfrm>
        </p:spPr>
        <p:txBody>
          <a:bodyPr/>
          <a:lstStyle>
            <a:lvl1pPr marL="0" indent="0" algn="l">
              <a:buNone/>
              <a:defRPr sz="18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 Text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82927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fld id="{4755468B-C2BA-8B42-ABD6-597061763577}" type="slidenum">
              <a:rPr lang="en-US" smtClean="0">
                <a:solidFill>
                  <a:srgbClr val="FFFFFF"/>
                </a:solidFill>
              </a:rPr>
              <a:pPr defTabSz="685766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196" y="3225803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652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71"/>
          <p:cNvSpPr/>
          <p:nvPr/>
        </p:nvSpPr>
        <p:spPr>
          <a:xfrm>
            <a:off x="152400" y="203211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Shape 271">
            <a:extLst>
              <a:ext uri="{FF2B5EF4-FFF2-40B4-BE49-F238E27FC236}">
                <a16:creationId xmlns:a16="http://schemas.microsoft.com/office/drawing/2014/main" xmlns="" id="{1205E8DD-4ABE-0041-A500-7AEC668ED4E6}"/>
              </a:ext>
            </a:extLst>
          </p:cNvPr>
          <p:cNvSpPr/>
          <p:nvPr userDrawn="1"/>
        </p:nvSpPr>
        <p:spPr>
          <a:xfrm>
            <a:off x="152400" y="203211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514600" y="13"/>
            <a:ext cx="6641784" cy="6853239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0" i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an image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45299" y="1143001"/>
            <a:ext cx="1854991" cy="237915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Divider Slide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5284" y="3602037"/>
            <a:ext cx="1854992" cy="27862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Subtitle Text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6240" y="6428073"/>
            <a:ext cx="338924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755468B-C2BA-8B42-ABD6-597061763577}" type="slidenum">
              <a:rPr lang="en-US" smtClean="0">
                <a:solidFill>
                  <a:srgbClr val="FFFFFF"/>
                </a:solidFill>
              </a:rPr>
              <a:pPr algn="r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" name="Picture 2" descr="C:\Users\Keyzmany\Dropbox\~DT Global\DTG Logo\DTG Logo\DTG Logo Master\DTG_Logo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5" y="336147"/>
            <a:ext cx="1828800" cy="6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720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E82029D6-9B44-B54B-BB8B-1C3252B0210E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bIns="0">
            <a:normAutofit/>
          </a:bodyPr>
          <a:lstStyle>
            <a:lvl1pPr>
              <a:lnSpc>
                <a:spcPct val="100000"/>
              </a:lnSpc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>
              <a:lnSpc>
                <a:spcPct val="100000"/>
              </a:lnSpc>
              <a:spcBef>
                <a:spcPts val="300"/>
              </a:spcBef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66344">
              <a:lnSpc>
                <a:spcPct val="100000"/>
              </a:lnSpc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51510" indent="-137160">
              <a:lnSpc>
                <a:spcPct val="100000"/>
              </a:lnSpc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4985196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>
            <a:extLst>
              <a:ext uri="{FF2B5EF4-FFF2-40B4-BE49-F238E27FC236}">
                <a16:creationId xmlns:a16="http://schemas.microsoft.com/office/drawing/2014/main" xmlns="" id="{E8581353-B3FA-9449-A13A-6B533BB827F4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hape 271"/>
          <p:cNvSpPr/>
          <p:nvPr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155193"/>
            <a:ext cx="4057650" cy="4351339"/>
          </a:xfrm>
        </p:spPr>
        <p:txBody>
          <a:bodyPr tIns="0" bIns="0">
            <a:normAutofit/>
          </a:bodyPr>
          <a:lstStyle>
            <a:lvl1pPr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137160">
              <a:spcBef>
                <a:spcPts val="300"/>
              </a:spcBef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66344" indent="-137160"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51450" indent="-137160"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88594" indent="-1371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2" y="1155193"/>
            <a:ext cx="4056459" cy="4351339"/>
          </a:xfrm>
        </p:spPr>
        <p:txBody>
          <a:bodyPr tIns="0" bIns="0"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22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71">
            <a:extLst>
              <a:ext uri="{FF2B5EF4-FFF2-40B4-BE49-F238E27FC236}">
                <a16:creationId xmlns:a16="http://schemas.microsoft.com/office/drawing/2014/main" xmlns="" id="{F2A44FE8-29DC-914A-B293-0E08A287BCCC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876" y="1152144"/>
            <a:ext cx="4065270" cy="823912"/>
          </a:xfrm>
        </p:spPr>
        <p:txBody>
          <a:bodyPr anchor="b"/>
          <a:lstStyle>
            <a:lvl1pPr marL="0" indent="0">
              <a:buNone/>
              <a:defRPr sz="1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876" y="1966915"/>
            <a:ext cx="4065270" cy="3684588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4656" y="1152144"/>
            <a:ext cx="4056459" cy="823912"/>
          </a:xfrm>
        </p:spPr>
        <p:txBody>
          <a:bodyPr anchor="b"/>
          <a:lstStyle>
            <a:lvl1pPr marL="0" indent="0">
              <a:buNone/>
              <a:defRPr sz="1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4656" y="1966915"/>
            <a:ext cx="4056459" cy="3684588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1147589"/>
          </a:xfrm>
        </p:spPr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4879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71">
            <a:extLst>
              <a:ext uri="{FF2B5EF4-FFF2-40B4-BE49-F238E27FC236}">
                <a16:creationId xmlns:a16="http://schemas.microsoft.com/office/drawing/2014/main" xmlns="" id="{FBC8FB09-64FB-2A49-9A5B-C2818C017DEA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876" y="0"/>
            <a:ext cx="8452724" cy="1147589"/>
          </a:xfrm>
        </p:spPr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60676" y="6393515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55081" y="6395720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346890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/>
          <p:cNvSpPr>
            <a:spLocks noGrp="1"/>
          </p:cNvSpPr>
          <p:nvPr>
            <p:ph sz="quarter" idx="13"/>
          </p:nvPr>
        </p:nvSpPr>
        <p:spPr>
          <a:xfrm>
            <a:off x="2541280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7"/>
          <p:cNvSpPr>
            <a:spLocks noGrp="1"/>
          </p:cNvSpPr>
          <p:nvPr>
            <p:ph sz="quarter" idx="14"/>
          </p:nvPr>
        </p:nvSpPr>
        <p:spPr>
          <a:xfrm>
            <a:off x="4747269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/>
          </p:nvPr>
        </p:nvSpPr>
        <p:spPr>
          <a:xfrm>
            <a:off x="6945645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6111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1">
            <a:extLst>
              <a:ext uri="{FF2B5EF4-FFF2-40B4-BE49-F238E27FC236}">
                <a16:creationId xmlns:a16="http://schemas.microsoft.com/office/drawing/2014/main" xmlns="" id="{97D2D7FA-7EB7-8C49-9559-8D3AEA3C9D31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hape 271"/>
          <p:cNvSpPr/>
          <p:nvPr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60676" y="6393515"/>
            <a:ext cx="338924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>
          <a:xfrm>
            <a:off x="2555081" y="6395720"/>
            <a:ext cx="4046220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6742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6D6A98C1-561E-314E-99DC-D9ED2330478D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599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950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94E13752-5A08-3540-B5BC-7E9F98484B4B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11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599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113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229AE9AB-9A3C-CD4A-B9FA-C169E40B9C2C}"/>
              </a:ext>
            </a:extLst>
          </p:cNvPr>
          <p:cNvSpPr/>
          <p:nvPr userDrawn="1"/>
        </p:nvSpPr>
        <p:spPr>
          <a:xfrm>
            <a:off x="152400" y="203211"/>
            <a:ext cx="8839200" cy="6476999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345" t="-28628" r="1" b="-5643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599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2538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/>
          <p:cNvSpPr/>
          <p:nvPr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6C3C6803-9C2E-444E-B804-93979671675F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6" y="429003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309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D4BD5705-80AD-F94C-BF42-5E307A8A7FBA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271"/>
          <p:cNvSpPr/>
          <p:nvPr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6" y="470615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394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>
            <a:extLst>
              <a:ext uri="{FF2B5EF4-FFF2-40B4-BE49-F238E27FC236}">
                <a16:creationId xmlns:a16="http://schemas.microsoft.com/office/drawing/2014/main" xmlns="" id="{B3EF69A8-C780-524D-A737-F4D8FEBBFC30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blipFill dpi="0" rotWithShape="1"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178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000000"/>
              </a:solidFill>
            </a:endParaRPr>
          </a:p>
        </p:txBody>
      </p:sp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D464C324-4AF1-3E43-B864-E60359473EF3}"/>
              </a:ext>
            </a:extLst>
          </p:cNvPr>
          <p:cNvSpPr/>
          <p:nvPr/>
        </p:nvSpPr>
        <p:spPr>
          <a:xfrm>
            <a:off x="152400" y="203207"/>
            <a:ext cx="8839200" cy="6476999"/>
          </a:xfrm>
          <a:prstGeom prst="rect">
            <a:avLst/>
          </a:prstGeom>
          <a:blipFill dpi="0" rotWithShape="1"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178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6" y="436115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693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71">
            <a:extLst>
              <a:ext uri="{FF2B5EF4-FFF2-40B4-BE49-F238E27FC236}">
                <a16:creationId xmlns:a16="http://schemas.microsoft.com/office/drawing/2014/main" xmlns="" id="{DD280113-D797-F744-A1FA-2079CA3FEDD4}"/>
              </a:ext>
            </a:extLst>
          </p:cNvPr>
          <p:cNvSpPr/>
          <p:nvPr userDrawn="1"/>
        </p:nvSpPr>
        <p:spPr>
          <a:xfrm>
            <a:off x="7010400" y="203207"/>
            <a:ext cx="1981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Shape 271">
            <a:extLst>
              <a:ext uri="{FF2B5EF4-FFF2-40B4-BE49-F238E27FC236}">
                <a16:creationId xmlns:a16="http://schemas.microsoft.com/office/drawing/2014/main" xmlns="" id="{3833F306-99C1-874A-A493-F069F7D8ADB8}"/>
              </a:ext>
            </a:extLst>
          </p:cNvPr>
          <p:cNvSpPr/>
          <p:nvPr userDrawn="1"/>
        </p:nvSpPr>
        <p:spPr>
          <a:xfrm>
            <a:off x="152400" y="203207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7010400" y="203207"/>
            <a:ext cx="1981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271"/>
          <p:cNvSpPr/>
          <p:nvPr/>
        </p:nvSpPr>
        <p:spPr>
          <a:xfrm>
            <a:off x="152400" y="203207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1"/>
            <a:ext cx="5562600" cy="2366963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2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Divider 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5562600" cy="1858963"/>
          </a:xfrm>
        </p:spPr>
        <p:txBody>
          <a:bodyPr/>
          <a:lstStyle>
            <a:lvl1pPr marL="0" indent="0" algn="l">
              <a:buNone/>
              <a:defRPr sz="18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 Text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82927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fld id="{4755468B-C2BA-8B42-ABD6-597061763577}" type="slidenum">
              <a:rPr lang="en-US" smtClean="0">
                <a:solidFill>
                  <a:srgbClr val="FFFFFF"/>
                </a:solidFill>
              </a:rPr>
              <a:pPr defTabSz="685766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192" y="3225803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352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71"/>
          <p:cNvSpPr/>
          <p:nvPr/>
        </p:nvSpPr>
        <p:spPr>
          <a:xfrm>
            <a:off x="152400" y="203207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Shape 271">
            <a:extLst>
              <a:ext uri="{FF2B5EF4-FFF2-40B4-BE49-F238E27FC236}">
                <a16:creationId xmlns:a16="http://schemas.microsoft.com/office/drawing/2014/main" xmlns="" id="{1205E8DD-4ABE-0041-A500-7AEC668ED4E6}"/>
              </a:ext>
            </a:extLst>
          </p:cNvPr>
          <p:cNvSpPr/>
          <p:nvPr userDrawn="1"/>
        </p:nvSpPr>
        <p:spPr>
          <a:xfrm>
            <a:off x="152400" y="203207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514600" y="9"/>
            <a:ext cx="6641784" cy="6853239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0" i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an image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45293" y="1143001"/>
            <a:ext cx="1854991" cy="237915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Divider Slide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5284" y="3602037"/>
            <a:ext cx="1854992" cy="27862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Subtitle Text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6240" y="6428073"/>
            <a:ext cx="338924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755468B-C2BA-8B42-ABD6-597061763577}" type="slidenum">
              <a:rPr lang="en-US" smtClean="0">
                <a:solidFill>
                  <a:srgbClr val="FFFFFF"/>
                </a:solidFill>
              </a:rPr>
              <a:pPr algn="r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" name="Picture 2" descr="C:\Users\Keyzmany\Dropbox\~DT Global\DTG Logo\DTG Logo\DTG Logo Master\DTG_Logo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5" y="336143"/>
            <a:ext cx="1828800" cy="6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311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E82029D6-9B44-B54B-BB8B-1C3252B0210E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bIns="0">
            <a:normAutofit/>
          </a:bodyPr>
          <a:lstStyle>
            <a:lvl1pPr>
              <a:lnSpc>
                <a:spcPct val="100000"/>
              </a:lnSpc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>
              <a:lnSpc>
                <a:spcPct val="100000"/>
              </a:lnSpc>
              <a:spcBef>
                <a:spcPts val="300"/>
              </a:spcBef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66344">
              <a:lnSpc>
                <a:spcPct val="100000"/>
              </a:lnSpc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51510" indent="-137160">
              <a:lnSpc>
                <a:spcPct val="100000"/>
              </a:lnSpc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0713446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>
            <a:extLst>
              <a:ext uri="{FF2B5EF4-FFF2-40B4-BE49-F238E27FC236}">
                <a16:creationId xmlns:a16="http://schemas.microsoft.com/office/drawing/2014/main" xmlns="" id="{E8581353-B3FA-9449-A13A-6B533BB827F4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hape 271"/>
          <p:cNvSpPr/>
          <p:nvPr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155193"/>
            <a:ext cx="4057650" cy="4351339"/>
          </a:xfrm>
        </p:spPr>
        <p:txBody>
          <a:bodyPr tIns="0" bIns="0">
            <a:normAutofit/>
          </a:bodyPr>
          <a:lstStyle>
            <a:lvl1pPr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137160">
              <a:spcBef>
                <a:spcPts val="300"/>
              </a:spcBef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66344" indent="-137160"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51450" indent="-137160"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88594" indent="-1371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2" y="1155193"/>
            <a:ext cx="4056459" cy="4351339"/>
          </a:xfrm>
        </p:spPr>
        <p:txBody>
          <a:bodyPr tIns="0" bIns="0"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554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71">
            <a:extLst>
              <a:ext uri="{FF2B5EF4-FFF2-40B4-BE49-F238E27FC236}">
                <a16:creationId xmlns:a16="http://schemas.microsoft.com/office/drawing/2014/main" xmlns="" id="{F2A44FE8-29DC-914A-B293-0E08A287BCCC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876" y="1152144"/>
            <a:ext cx="4065270" cy="823912"/>
          </a:xfrm>
        </p:spPr>
        <p:txBody>
          <a:bodyPr anchor="b"/>
          <a:lstStyle>
            <a:lvl1pPr marL="0" indent="0">
              <a:buNone/>
              <a:defRPr sz="1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876" y="1966915"/>
            <a:ext cx="4065270" cy="3684588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4650" y="1152144"/>
            <a:ext cx="4056459" cy="823912"/>
          </a:xfrm>
        </p:spPr>
        <p:txBody>
          <a:bodyPr anchor="b"/>
          <a:lstStyle>
            <a:lvl1pPr marL="0" indent="0">
              <a:buNone/>
              <a:defRPr sz="1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4650" y="1966915"/>
            <a:ext cx="4056459" cy="3684588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1147589"/>
          </a:xfrm>
        </p:spPr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7234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71">
            <a:extLst>
              <a:ext uri="{FF2B5EF4-FFF2-40B4-BE49-F238E27FC236}">
                <a16:creationId xmlns:a16="http://schemas.microsoft.com/office/drawing/2014/main" xmlns="" id="{FBC8FB09-64FB-2A49-9A5B-C2818C017DEA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876" y="0"/>
            <a:ext cx="8452724" cy="1147589"/>
          </a:xfrm>
        </p:spPr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60676" y="6393515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55081" y="6395720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346885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/>
          <p:cNvSpPr>
            <a:spLocks noGrp="1"/>
          </p:cNvSpPr>
          <p:nvPr>
            <p:ph sz="quarter" idx="13"/>
          </p:nvPr>
        </p:nvSpPr>
        <p:spPr>
          <a:xfrm>
            <a:off x="2541279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7"/>
          <p:cNvSpPr>
            <a:spLocks noGrp="1"/>
          </p:cNvSpPr>
          <p:nvPr>
            <p:ph sz="quarter" idx="14"/>
          </p:nvPr>
        </p:nvSpPr>
        <p:spPr>
          <a:xfrm>
            <a:off x="4747269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/>
          </p:nvPr>
        </p:nvSpPr>
        <p:spPr>
          <a:xfrm>
            <a:off x="6945639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2289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1">
            <a:extLst>
              <a:ext uri="{FF2B5EF4-FFF2-40B4-BE49-F238E27FC236}">
                <a16:creationId xmlns:a16="http://schemas.microsoft.com/office/drawing/2014/main" xmlns="" id="{97D2D7FA-7EB7-8C49-9559-8D3AEA3C9D31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hape 271"/>
          <p:cNvSpPr/>
          <p:nvPr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60676" y="6393515"/>
            <a:ext cx="338924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>
          <a:xfrm>
            <a:off x="2555081" y="6395720"/>
            <a:ext cx="4046220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3948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6D6A98C1-561E-314E-99DC-D9ED2330478D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595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5903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94E13752-5A08-3540-B5BC-7E9F98484B4B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07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595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8672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229AE9AB-9A3C-CD4A-B9FA-C169E40B9C2C}"/>
              </a:ext>
            </a:extLst>
          </p:cNvPr>
          <p:cNvSpPr/>
          <p:nvPr userDrawn="1"/>
        </p:nvSpPr>
        <p:spPr>
          <a:xfrm>
            <a:off x="152400" y="203207"/>
            <a:ext cx="8839200" cy="6476999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345" t="-28628" r="1" b="-5643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595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201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/>
          <p:cNvSpPr/>
          <p:nvPr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6C3C6803-9C2E-444E-B804-93979671675F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0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Month, Day, Year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0" y="429003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918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D4BD5705-80AD-F94C-BF42-5E307A8A7FBA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271"/>
          <p:cNvSpPr/>
          <p:nvPr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0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Month, Day, Year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0" y="470613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143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>
            <a:extLst>
              <a:ext uri="{FF2B5EF4-FFF2-40B4-BE49-F238E27FC236}">
                <a16:creationId xmlns:a16="http://schemas.microsoft.com/office/drawing/2014/main" xmlns="" id="{B3EF69A8-C780-524D-A737-F4D8FEBBFC30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blipFill dpi="0" rotWithShape="1"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178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000000"/>
              </a:solidFill>
            </a:endParaRPr>
          </a:p>
        </p:txBody>
      </p:sp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D464C324-4AF1-3E43-B864-E60359473EF3}"/>
              </a:ext>
            </a:extLst>
          </p:cNvPr>
          <p:cNvSpPr/>
          <p:nvPr/>
        </p:nvSpPr>
        <p:spPr>
          <a:xfrm>
            <a:off x="152400" y="203202"/>
            <a:ext cx="8839200" cy="6476999"/>
          </a:xfrm>
          <a:prstGeom prst="rect">
            <a:avLst/>
          </a:prstGeom>
          <a:blipFill dpi="0" rotWithShape="1"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178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0"/>
            <a:ext cx="6858000" cy="2366963"/>
          </a:xfrm>
        </p:spPr>
        <p:txBody>
          <a:bodyPr anchor="b">
            <a:normAutofit/>
          </a:bodyPr>
          <a:lstStyle>
            <a:lvl1pPr algn="l">
              <a:defRPr sz="4800" b="0" i="0" baseline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75400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Month, Day, Year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69" y="436114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664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71">
            <a:extLst>
              <a:ext uri="{FF2B5EF4-FFF2-40B4-BE49-F238E27FC236}">
                <a16:creationId xmlns:a16="http://schemas.microsoft.com/office/drawing/2014/main" xmlns="" id="{DD280113-D797-F744-A1FA-2079CA3FEDD4}"/>
              </a:ext>
            </a:extLst>
          </p:cNvPr>
          <p:cNvSpPr/>
          <p:nvPr userDrawn="1"/>
        </p:nvSpPr>
        <p:spPr>
          <a:xfrm>
            <a:off x="7010400" y="203202"/>
            <a:ext cx="1981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Shape 271">
            <a:extLst>
              <a:ext uri="{FF2B5EF4-FFF2-40B4-BE49-F238E27FC236}">
                <a16:creationId xmlns:a16="http://schemas.microsoft.com/office/drawing/2014/main" xmlns="" id="{3833F306-99C1-874A-A493-F069F7D8ADB8}"/>
              </a:ext>
            </a:extLst>
          </p:cNvPr>
          <p:cNvSpPr/>
          <p:nvPr userDrawn="1"/>
        </p:nvSpPr>
        <p:spPr>
          <a:xfrm>
            <a:off x="152400" y="203202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7010400" y="203202"/>
            <a:ext cx="1981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271"/>
          <p:cNvSpPr/>
          <p:nvPr/>
        </p:nvSpPr>
        <p:spPr>
          <a:xfrm>
            <a:off x="152400" y="203202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43000"/>
            <a:ext cx="5562600" cy="2366963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2"/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Divider 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7"/>
            <a:ext cx="5562600" cy="1858963"/>
          </a:xfrm>
        </p:spPr>
        <p:txBody>
          <a:bodyPr/>
          <a:lstStyle>
            <a:lvl1pPr marL="0" indent="0" algn="l">
              <a:buNone/>
              <a:defRPr sz="18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40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 Text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82927"/>
            <a:ext cx="1851660" cy="182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rgbClr val="1D2C4C"/>
                </a:solidFill>
              </a:rPr>
              <a:t>Month, Day, Year</a:t>
            </a:r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fld id="{4755468B-C2BA-8B42-ABD6-597061763577}" type="slidenum">
              <a:rPr lang="en-US" smtClean="0">
                <a:solidFill>
                  <a:srgbClr val="FFFFFF"/>
                </a:solidFill>
              </a:rPr>
              <a:pPr defTabSz="685766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2" descr="C:\Users\Keyzmany\Dropbox\~DT Global\DTG Logo\DTG Logo\DTG Logo White\DTG_Logo_White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184" y="3225801"/>
            <a:ext cx="1463633" cy="51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1956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71"/>
          <p:cNvSpPr/>
          <p:nvPr/>
        </p:nvSpPr>
        <p:spPr>
          <a:xfrm>
            <a:off x="152400" y="203202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Shape 271">
            <a:extLst>
              <a:ext uri="{FF2B5EF4-FFF2-40B4-BE49-F238E27FC236}">
                <a16:creationId xmlns:a16="http://schemas.microsoft.com/office/drawing/2014/main" xmlns="" id="{1205E8DD-4ABE-0041-A500-7AEC668ED4E6}"/>
              </a:ext>
            </a:extLst>
          </p:cNvPr>
          <p:cNvSpPr/>
          <p:nvPr userDrawn="1"/>
        </p:nvSpPr>
        <p:spPr>
          <a:xfrm>
            <a:off x="152400" y="203202"/>
            <a:ext cx="67056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514600" y="3"/>
            <a:ext cx="6641784" cy="6853239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b="0" i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an image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45285" y="1143000"/>
            <a:ext cx="1854991" cy="237915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Divider Slide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5284" y="3602037"/>
            <a:ext cx="1854992" cy="27862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Subtitle Text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6240" y="6428073"/>
            <a:ext cx="338924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755468B-C2BA-8B42-ABD6-597061763577}" type="slidenum">
              <a:rPr lang="en-US" smtClean="0">
                <a:solidFill>
                  <a:srgbClr val="FFFFFF"/>
                </a:solidFill>
              </a:rPr>
              <a:pPr algn="r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" name="Picture 2" descr="C:\Users\Keyzmany\Dropbox\~DT Global\DTG Logo\DTG Logo\DTG Logo Master\DTG_Logo_Screen_SM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5" y="336138"/>
            <a:ext cx="1828800" cy="6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366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71">
            <a:extLst>
              <a:ext uri="{FF2B5EF4-FFF2-40B4-BE49-F238E27FC236}">
                <a16:creationId xmlns:a16="http://schemas.microsoft.com/office/drawing/2014/main" xmlns="" id="{E82029D6-9B44-B54B-BB8B-1C3252B0210E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bIns="0">
            <a:normAutofit/>
          </a:bodyPr>
          <a:lstStyle>
            <a:lvl1pPr>
              <a:lnSpc>
                <a:spcPct val="100000"/>
              </a:lnSpc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>
              <a:lnSpc>
                <a:spcPct val="100000"/>
              </a:lnSpc>
              <a:spcBef>
                <a:spcPts val="300"/>
              </a:spcBef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66344">
              <a:lnSpc>
                <a:spcPct val="100000"/>
              </a:lnSpc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51510" indent="-137160">
              <a:lnSpc>
                <a:spcPct val="100000"/>
              </a:lnSpc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rgbClr val="1D2C4C"/>
                </a:solidFill>
              </a:rPr>
              <a:t>Presentation Title</a:t>
            </a:r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17842025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71">
            <a:extLst>
              <a:ext uri="{FF2B5EF4-FFF2-40B4-BE49-F238E27FC236}">
                <a16:creationId xmlns:a16="http://schemas.microsoft.com/office/drawing/2014/main" xmlns="" id="{E8581353-B3FA-9449-A13A-6B533BB827F4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Shape 271"/>
          <p:cNvSpPr/>
          <p:nvPr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155193"/>
            <a:ext cx="4057650" cy="4351339"/>
          </a:xfrm>
        </p:spPr>
        <p:txBody>
          <a:bodyPr tIns="0" bIns="0">
            <a:normAutofit/>
          </a:bodyPr>
          <a:lstStyle>
            <a:lvl1pPr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137160">
              <a:spcBef>
                <a:spcPts val="300"/>
              </a:spcBef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66344" indent="-137160"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51450" indent="-137160"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88594" indent="-1371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1" y="1155193"/>
            <a:ext cx="4056459" cy="4351339"/>
          </a:xfrm>
        </p:spPr>
        <p:txBody>
          <a:bodyPr tIns="0" bIns="0"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300"/>
              </a:spcBef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rgbClr val="1D2C4C"/>
                </a:solidFill>
              </a:rPr>
              <a:t>Presentation Title</a:t>
            </a:r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5264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71">
            <a:extLst>
              <a:ext uri="{FF2B5EF4-FFF2-40B4-BE49-F238E27FC236}">
                <a16:creationId xmlns:a16="http://schemas.microsoft.com/office/drawing/2014/main" xmlns="" id="{F2A44FE8-29DC-914A-B293-0E08A287BCCC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876" y="1152144"/>
            <a:ext cx="4065270" cy="823912"/>
          </a:xfrm>
        </p:spPr>
        <p:txBody>
          <a:bodyPr anchor="b"/>
          <a:lstStyle>
            <a:lvl1pPr marL="0" indent="0">
              <a:buNone/>
              <a:defRPr sz="1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876" y="1966913"/>
            <a:ext cx="4065270" cy="3684588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4642" y="1152144"/>
            <a:ext cx="4056459" cy="823912"/>
          </a:xfrm>
        </p:spPr>
        <p:txBody>
          <a:bodyPr anchor="b"/>
          <a:lstStyle>
            <a:lvl1pPr marL="0" indent="0">
              <a:buNone/>
              <a:defRPr sz="1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40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4642" y="1966913"/>
            <a:ext cx="4056459" cy="3684588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1147589"/>
          </a:xfrm>
        </p:spPr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8460676" y="6375400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2555081" y="6377605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rgbClr val="1D2C4C"/>
                </a:solidFill>
              </a:rPr>
              <a:t>Presentation Title</a:t>
            </a:r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7131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71">
            <a:extLst>
              <a:ext uri="{FF2B5EF4-FFF2-40B4-BE49-F238E27FC236}">
                <a16:creationId xmlns:a16="http://schemas.microsoft.com/office/drawing/2014/main" xmlns="" id="{FBC8FB09-64FB-2A49-9A5B-C2818C017DEA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hape 271"/>
          <p:cNvSpPr/>
          <p:nvPr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876" y="0"/>
            <a:ext cx="8452724" cy="1147589"/>
          </a:xfrm>
        </p:spPr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60676" y="6393515"/>
            <a:ext cx="338924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55081" y="6395720"/>
            <a:ext cx="4046220" cy="18288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rgbClr val="1D2C4C"/>
                </a:solidFill>
              </a:rPr>
              <a:t>Presentation Title</a:t>
            </a:r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346877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/>
          <p:cNvSpPr>
            <a:spLocks noGrp="1"/>
          </p:cNvSpPr>
          <p:nvPr>
            <p:ph sz="quarter" idx="13"/>
          </p:nvPr>
        </p:nvSpPr>
        <p:spPr>
          <a:xfrm>
            <a:off x="2541271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7"/>
          <p:cNvSpPr>
            <a:spLocks noGrp="1"/>
          </p:cNvSpPr>
          <p:nvPr>
            <p:ph sz="quarter" idx="14"/>
          </p:nvPr>
        </p:nvSpPr>
        <p:spPr>
          <a:xfrm>
            <a:off x="4747261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/>
          </p:nvPr>
        </p:nvSpPr>
        <p:spPr>
          <a:xfrm>
            <a:off x="6945631" y="1147589"/>
            <a:ext cx="1857375" cy="5084763"/>
          </a:xfrm>
        </p:spPr>
        <p:txBody>
          <a:bodyPr>
            <a:normAutofit/>
          </a:bodyPr>
          <a:lstStyle>
            <a:lvl1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5792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1">
            <a:extLst>
              <a:ext uri="{FF2B5EF4-FFF2-40B4-BE49-F238E27FC236}">
                <a16:creationId xmlns:a16="http://schemas.microsoft.com/office/drawing/2014/main" xmlns="" id="{97D2D7FA-7EB7-8C49-9559-8D3AEA3C9D31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hape 271"/>
          <p:cNvSpPr/>
          <p:nvPr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>
              <a:defRPr sz="3600" b="0" i="0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60676" y="6393515"/>
            <a:ext cx="338924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>
          <a:xfrm>
            <a:off x="2555081" y="6395720"/>
            <a:ext cx="4046220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rgbClr val="1D2C4C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9932678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6D6A98C1-561E-314E-99DC-D9ED2330478D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590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8522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94E13752-5A08-3540-B5BC-7E9F98484B4B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Shape 271"/>
          <p:cNvSpPr/>
          <p:nvPr/>
        </p:nvSpPr>
        <p:spPr>
          <a:xfrm>
            <a:off x="152400" y="203202"/>
            <a:ext cx="8839200" cy="64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590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3999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71">
            <a:extLst>
              <a:ext uri="{FF2B5EF4-FFF2-40B4-BE49-F238E27FC236}">
                <a16:creationId xmlns:a16="http://schemas.microsoft.com/office/drawing/2014/main" xmlns="" id="{229AE9AB-9A3C-CD4A-B9FA-C169E40B9C2C}"/>
              </a:ext>
            </a:extLst>
          </p:cNvPr>
          <p:cNvSpPr/>
          <p:nvPr userDrawn="1"/>
        </p:nvSpPr>
        <p:spPr>
          <a:xfrm>
            <a:off x="152400" y="203202"/>
            <a:ext cx="8839200" cy="6476999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345" t="-28628" r="1" b="-5643"/>
            </a:stretch>
          </a:blip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endParaRPr sz="10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C:\Users\Keyzmany\Dropbox\~DT Global\DTG Logo\DTG Logo\DTG Logo White\DTG_Logo_White_Screen_LR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28590"/>
            <a:ext cx="4114800" cy="1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186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1147589"/>
          </a:xfrm>
          <a:prstGeom prst="rect">
            <a:avLst/>
          </a:prstGeom>
        </p:spPr>
        <p:txBody>
          <a:bodyPr vert="horz" lIns="0" tIns="34290" rIns="0" bIns="3429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876" y="1148420"/>
            <a:ext cx="8452724" cy="50199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0676" y="6428073"/>
            <a:ext cx="338924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fld id="{4755468B-C2BA-8B42-ABD6-597061763577}" type="slidenum">
              <a:rPr lang="en-US" smtClean="0">
                <a:solidFill>
                  <a:srgbClr val="1D2C4C"/>
                </a:solidFill>
              </a:rPr>
              <a:pPr defTabSz="685766"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rot="16200000" flipH="1">
            <a:off x="83910" y="-372455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-604181" y="683364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-604181" y="1148420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-520785" y="6179987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-604181" y="6584189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-604181" y="3384233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2198373" y="-632849"/>
            <a:ext cx="341375" cy="520785"/>
            <a:chOff x="1780034" y="-474638"/>
            <a:chExt cx="341375" cy="390589"/>
          </a:xfrm>
        </p:grpSpPr>
        <p:cxnSp>
          <p:nvCxnSpPr>
            <p:cNvPr id="72" name="Straight Connector 71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344125" y="-621121"/>
            <a:ext cx="341375" cy="520785"/>
            <a:chOff x="1780034" y="-474638"/>
            <a:chExt cx="341375" cy="390589"/>
          </a:xfrm>
        </p:grpSpPr>
        <p:cxnSp>
          <p:nvCxnSpPr>
            <p:cNvPr id="70" name="Straight Connector 69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4396760" y="-632849"/>
            <a:ext cx="341375" cy="520785"/>
            <a:chOff x="1780034" y="-474638"/>
            <a:chExt cx="341375" cy="390589"/>
          </a:xfrm>
        </p:grpSpPr>
        <p:cxnSp>
          <p:nvCxnSpPr>
            <p:cNvPr id="68" name="Straight Connector 67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6595123" y="-632849"/>
            <a:ext cx="341375" cy="520785"/>
            <a:chOff x="1780034" y="-474638"/>
            <a:chExt cx="341375" cy="390589"/>
          </a:xfrm>
        </p:grpSpPr>
        <p:cxnSp>
          <p:nvCxnSpPr>
            <p:cNvPr id="66" name="Straight Connector 65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8793500" y="-632849"/>
            <a:ext cx="341375" cy="520785"/>
            <a:chOff x="1780034" y="-474638"/>
            <a:chExt cx="341375" cy="390589"/>
          </a:xfrm>
        </p:grpSpPr>
        <p:cxnSp>
          <p:nvCxnSpPr>
            <p:cNvPr id="64" name="Straight Connector 63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Connector 73"/>
          <p:cNvCxnSpPr/>
          <p:nvPr/>
        </p:nvCxnSpPr>
        <p:spPr>
          <a:xfrm flipH="1">
            <a:off x="-604181" y="267484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-604181" y="683261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555081" y="6430279"/>
            <a:ext cx="4046220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 i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endParaRPr lang="en-US" dirty="0">
              <a:solidFill>
                <a:srgbClr val="1D2C4C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8" y="-621121"/>
            <a:ext cx="341375" cy="520785"/>
            <a:chOff x="1780034" y="-474638"/>
            <a:chExt cx="341375" cy="390589"/>
          </a:xfrm>
        </p:grpSpPr>
        <p:cxnSp>
          <p:nvCxnSpPr>
            <p:cNvPr id="35" name="Straight Connector 34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2" descr="C:\Users\Keyzmany\Dropbox\~DT Global\DTG Logo\DTG Logo\DTG Logo Master\DTG_Logo_Screen_SML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43" y="6299573"/>
            <a:ext cx="1033841" cy="36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03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Cambria" panose="02040503050406030204" pitchFamily="18" charset="0"/>
          <a:ea typeface="Cambria" panose="02040503050406030204" pitchFamily="18" charset="0"/>
          <a:cs typeface="Arial" charset="0"/>
        </a:defRPr>
      </a:lvl1pPr>
    </p:titleStyle>
    <p:bodyStyle>
      <a:lvl1pPr marL="171442" indent="-171442" algn="l" defTabSz="685766" rtl="0" eaLnBrk="1" latinLnBrk="0" hangingPunct="1">
        <a:lnSpc>
          <a:spcPct val="100000"/>
        </a:lnSpc>
        <a:spcBef>
          <a:spcPts val="750"/>
        </a:spcBef>
        <a:buFont typeface=".AppleSystemUIFont" charset="-120"/>
        <a:buChar char="–"/>
        <a:defRPr sz="16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342900" indent="-137160" algn="l" defTabSz="685766" rtl="0" eaLnBrk="1" latinLnBrk="0" hangingPunct="1">
        <a:lnSpc>
          <a:spcPct val="100000"/>
        </a:lnSpc>
        <a:spcBef>
          <a:spcPts val="300"/>
        </a:spcBef>
        <a:buFont typeface="Arial"/>
        <a:buChar char="•"/>
        <a:defRPr sz="16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466344" indent="-137160" algn="l" defTabSz="685766" rtl="0" eaLnBrk="1" latinLnBrk="0" hangingPunct="1">
        <a:lnSpc>
          <a:spcPct val="100000"/>
        </a:lnSpc>
        <a:spcBef>
          <a:spcPts val="300"/>
        </a:spcBef>
        <a:buFont typeface="Courier New" charset="0"/>
        <a:buChar char="o"/>
        <a:defRPr sz="14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651450" indent="-137160" algn="l" defTabSz="685766" rtl="0" eaLnBrk="1" latinLnBrk="0" hangingPunct="1">
        <a:lnSpc>
          <a:spcPct val="100000"/>
        </a:lnSpc>
        <a:spcBef>
          <a:spcPts val="300"/>
        </a:spcBef>
        <a:buFont typeface=".AppleSystemUIFont" charset="-120"/>
        <a:buChar char="–"/>
        <a:defRPr sz="14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788670" indent="-137160" algn="l" defTabSz="685766" rtl="0" eaLnBrk="1" latinLnBrk="0" hangingPunct="1">
        <a:lnSpc>
          <a:spcPct val="90000"/>
        </a:lnSpc>
        <a:spcBef>
          <a:spcPts val="300"/>
        </a:spcBef>
        <a:buFont typeface="Arial"/>
        <a:buChar char="•"/>
        <a:defRPr sz="12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7" orient="horz" pos="432" userDrawn="1">
          <p15:clr>
            <a:srgbClr val="A4A3A4"/>
          </p15:clr>
        </p15:guide>
        <p15:guide id="18" pos="3696" userDrawn="1">
          <p15:clr>
            <a:srgbClr val="A4A3A4"/>
          </p15:clr>
        </p15:guide>
        <p15:guide id="19" pos="288" userDrawn="1">
          <p15:clr>
            <a:srgbClr val="A4A3A4"/>
          </p15:clr>
        </p15:guide>
        <p15:guide id="20" pos="7392" userDrawn="1">
          <p15:clr>
            <a:srgbClr val="A4A3A4"/>
          </p15:clr>
        </p15:guide>
        <p15:guide id="21" orient="horz" pos="720" userDrawn="1">
          <p15:clr>
            <a:srgbClr val="A4A3A4"/>
          </p15:clr>
        </p15:guide>
        <p15:guide id="22" orient="horz" pos="4144" userDrawn="1">
          <p15:clr>
            <a:srgbClr val="A4A3A4"/>
          </p15:clr>
        </p15:guide>
        <p15:guide id="23" pos="576" userDrawn="1">
          <p15:clr>
            <a:srgbClr val="A4A3A4"/>
          </p15:clr>
        </p15:guide>
        <p15:guide id="24" pos="3984" userDrawn="1">
          <p15:clr>
            <a:srgbClr val="A4A3A4"/>
          </p15:clr>
        </p15:guide>
        <p15:guide id="25" pos="5544" userDrawn="1">
          <p15:clr>
            <a:srgbClr val="A4A3A4"/>
          </p15:clr>
        </p15:guide>
        <p15:guide id="26" pos="5832" userDrawn="1">
          <p15:clr>
            <a:srgbClr val="A4A3A4"/>
          </p15:clr>
        </p15:guide>
        <p15:guide id="27" pos="2136" userDrawn="1">
          <p15:clr>
            <a:srgbClr val="A4A3A4"/>
          </p15:clr>
        </p15:guide>
        <p15:guide id="28" pos="1848" userDrawn="1">
          <p15:clr>
            <a:srgbClr val="A4A3A4"/>
          </p15:clr>
        </p15:guide>
        <p15:guide id="29" orient="horz" pos="169" userDrawn="1">
          <p15:clr>
            <a:srgbClr val="A4A3A4"/>
          </p15:clr>
        </p15:guide>
        <p15:guide id="30" orient="horz" pos="288" userDrawn="1">
          <p15:clr>
            <a:srgbClr val="A4A3A4"/>
          </p15:clr>
        </p15:guide>
        <p15:guide id="31" pos="7674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1147589"/>
          </a:xfrm>
          <a:prstGeom prst="rect">
            <a:avLst/>
          </a:prstGeom>
        </p:spPr>
        <p:txBody>
          <a:bodyPr vert="horz" lIns="0" tIns="34290" rIns="0" bIns="3429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876" y="1148420"/>
            <a:ext cx="8452724" cy="50199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0676" y="6428073"/>
            <a:ext cx="338924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fld id="{4755468B-C2BA-8B42-ABD6-597061763577}" type="slidenum">
              <a:rPr lang="en-US" smtClean="0">
                <a:solidFill>
                  <a:srgbClr val="1D2C4C"/>
                </a:solidFill>
              </a:rPr>
              <a:pPr defTabSz="685766"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rot="16200000" flipH="1">
            <a:off x="83906" y="-372455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-604181" y="683364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-604181" y="1148420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-520785" y="6179987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-604181" y="6584189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-604181" y="3384233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2198373" y="-632849"/>
            <a:ext cx="341375" cy="520785"/>
            <a:chOff x="1780034" y="-474638"/>
            <a:chExt cx="341375" cy="390589"/>
          </a:xfrm>
        </p:grpSpPr>
        <p:cxnSp>
          <p:nvCxnSpPr>
            <p:cNvPr id="72" name="Straight Connector 71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344125" y="-621121"/>
            <a:ext cx="341375" cy="520785"/>
            <a:chOff x="1780034" y="-474638"/>
            <a:chExt cx="341375" cy="390589"/>
          </a:xfrm>
        </p:grpSpPr>
        <p:cxnSp>
          <p:nvCxnSpPr>
            <p:cNvPr id="70" name="Straight Connector 69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4396756" y="-632849"/>
            <a:ext cx="341375" cy="520785"/>
            <a:chOff x="1780034" y="-474638"/>
            <a:chExt cx="341375" cy="390589"/>
          </a:xfrm>
        </p:grpSpPr>
        <p:cxnSp>
          <p:nvCxnSpPr>
            <p:cNvPr id="68" name="Straight Connector 67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6595123" y="-632849"/>
            <a:ext cx="341375" cy="520785"/>
            <a:chOff x="1780034" y="-474638"/>
            <a:chExt cx="341375" cy="390589"/>
          </a:xfrm>
        </p:grpSpPr>
        <p:cxnSp>
          <p:nvCxnSpPr>
            <p:cNvPr id="66" name="Straight Connector 65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8793496" y="-632849"/>
            <a:ext cx="341375" cy="520785"/>
            <a:chOff x="1780034" y="-474638"/>
            <a:chExt cx="341375" cy="390589"/>
          </a:xfrm>
        </p:grpSpPr>
        <p:cxnSp>
          <p:nvCxnSpPr>
            <p:cNvPr id="64" name="Straight Connector 63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Connector 73"/>
          <p:cNvCxnSpPr/>
          <p:nvPr/>
        </p:nvCxnSpPr>
        <p:spPr>
          <a:xfrm flipH="1">
            <a:off x="-604181" y="267484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-604181" y="683261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555081" y="6430279"/>
            <a:ext cx="4046220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 i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endParaRPr lang="en-US" dirty="0">
              <a:solidFill>
                <a:srgbClr val="1D2C4C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6" y="-621121"/>
            <a:ext cx="341375" cy="520785"/>
            <a:chOff x="1780034" y="-474638"/>
            <a:chExt cx="341375" cy="390589"/>
          </a:xfrm>
        </p:grpSpPr>
        <p:cxnSp>
          <p:nvCxnSpPr>
            <p:cNvPr id="35" name="Straight Connector 34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2" descr="C:\Users\Keyzmany\Dropbox\~DT Global\DTG Logo\DTG Logo\DTG Logo Master\DTG_Logo_Screen_SML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43" y="6299570"/>
            <a:ext cx="1033841" cy="36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02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Cambria" panose="02040503050406030204" pitchFamily="18" charset="0"/>
          <a:ea typeface="Cambria" panose="02040503050406030204" pitchFamily="18" charset="0"/>
          <a:cs typeface="Arial" charset="0"/>
        </a:defRPr>
      </a:lvl1pPr>
    </p:titleStyle>
    <p:bodyStyle>
      <a:lvl1pPr marL="171442" indent="-171442" algn="l" defTabSz="685766" rtl="0" eaLnBrk="1" latinLnBrk="0" hangingPunct="1">
        <a:lnSpc>
          <a:spcPct val="100000"/>
        </a:lnSpc>
        <a:spcBef>
          <a:spcPts val="750"/>
        </a:spcBef>
        <a:buFont typeface=".AppleSystemUIFont" charset="-120"/>
        <a:buChar char="–"/>
        <a:defRPr sz="16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342900" indent="-137160" algn="l" defTabSz="685766" rtl="0" eaLnBrk="1" latinLnBrk="0" hangingPunct="1">
        <a:lnSpc>
          <a:spcPct val="100000"/>
        </a:lnSpc>
        <a:spcBef>
          <a:spcPts val="300"/>
        </a:spcBef>
        <a:buFont typeface="Arial"/>
        <a:buChar char="•"/>
        <a:defRPr sz="16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466344" indent="-137160" algn="l" defTabSz="685766" rtl="0" eaLnBrk="1" latinLnBrk="0" hangingPunct="1">
        <a:lnSpc>
          <a:spcPct val="100000"/>
        </a:lnSpc>
        <a:spcBef>
          <a:spcPts val="300"/>
        </a:spcBef>
        <a:buFont typeface="Courier New" charset="0"/>
        <a:buChar char="o"/>
        <a:defRPr sz="14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651450" indent="-137160" algn="l" defTabSz="685766" rtl="0" eaLnBrk="1" latinLnBrk="0" hangingPunct="1">
        <a:lnSpc>
          <a:spcPct val="100000"/>
        </a:lnSpc>
        <a:spcBef>
          <a:spcPts val="300"/>
        </a:spcBef>
        <a:buFont typeface=".AppleSystemUIFont" charset="-120"/>
        <a:buChar char="–"/>
        <a:defRPr sz="14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788670" indent="-137160" algn="l" defTabSz="685766" rtl="0" eaLnBrk="1" latinLnBrk="0" hangingPunct="1">
        <a:lnSpc>
          <a:spcPct val="90000"/>
        </a:lnSpc>
        <a:spcBef>
          <a:spcPts val="300"/>
        </a:spcBef>
        <a:buFont typeface="Arial"/>
        <a:buChar char="•"/>
        <a:defRPr sz="12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7" orient="horz" pos="432" userDrawn="1">
          <p15:clr>
            <a:srgbClr val="A4A3A4"/>
          </p15:clr>
        </p15:guide>
        <p15:guide id="18" pos="3696" userDrawn="1">
          <p15:clr>
            <a:srgbClr val="A4A3A4"/>
          </p15:clr>
        </p15:guide>
        <p15:guide id="19" pos="288" userDrawn="1">
          <p15:clr>
            <a:srgbClr val="A4A3A4"/>
          </p15:clr>
        </p15:guide>
        <p15:guide id="20" pos="7392" userDrawn="1">
          <p15:clr>
            <a:srgbClr val="A4A3A4"/>
          </p15:clr>
        </p15:guide>
        <p15:guide id="21" orient="horz" pos="720" userDrawn="1">
          <p15:clr>
            <a:srgbClr val="A4A3A4"/>
          </p15:clr>
        </p15:guide>
        <p15:guide id="22" orient="horz" pos="4144" userDrawn="1">
          <p15:clr>
            <a:srgbClr val="A4A3A4"/>
          </p15:clr>
        </p15:guide>
        <p15:guide id="23" pos="576" userDrawn="1">
          <p15:clr>
            <a:srgbClr val="A4A3A4"/>
          </p15:clr>
        </p15:guide>
        <p15:guide id="24" pos="3984" userDrawn="1">
          <p15:clr>
            <a:srgbClr val="A4A3A4"/>
          </p15:clr>
        </p15:guide>
        <p15:guide id="25" pos="5544" userDrawn="1">
          <p15:clr>
            <a:srgbClr val="A4A3A4"/>
          </p15:clr>
        </p15:guide>
        <p15:guide id="26" pos="5832" userDrawn="1">
          <p15:clr>
            <a:srgbClr val="A4A3A4"/>
          </p15:clr>
        </p15:guide>
        <p15:guide id="27" pos="2136" userDrawn="1">
          <p15:clr>
            <a:srgbClr val="A4A3A4"/>
          </p15:clr>
        </p15:guide>
        <p15:guide id="28" pos="1848" userDrawn="1">
          <p15:clr>
            <a:srgbClr val="A4A3A4"/>
          </p15:clr>
        </p15:guide>
        <p15:guide id="29" orient="horz" pos="169" userDrawn="1">
          <p15:clr>
            <a:srgbClr val="A4A3A4"/>
          </p15:clr>
        </p15:guide>
        <p15:guide id="30" orient="horz" pos="288" userDrawn="1">
          <p15:clr>
            <a:srgbClr val="A4A3A4"/>
          </p15:clr>
        </p15:guide>
        <p15:guide id="31" pos="7674" userDrawn="1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1147589"/>
          </a:xfrm>
          <a:prstGeom prst="rect">
            <a:avLst/>
          </a:prstGeom>
        </p:spPr>
        <p:txBody>
          <a:bodyPr vert="horz" lIns="0" tIns="34290" rIns="0" bIns="3429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876" y="1148420"/>
            <a:ext cx="8452724" cy="50199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0676" y="6428073"/>
            <a:ext cx="338924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fld id="{4755468B-C2BA-8B42-ABD6-597061763577}" type="slidenum">
              <a:rPr lang="en-US" smtClean="0">
                <a:solidFill>
                  <a:srgbClr val="1D2C4C"/>
                </a:solidFill>
              </a:rPr>
              <a:pPr defTabSz="685766"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rot="16200000" flipH="1">
            <a:off x="83900" y="-372455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-604181" y="683364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-604181" y="1148420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-520785" y="6179987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-604181" y="6584189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-604181" y="3384233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2198373" y="-632849"/>
            <a:ext cx="341375" cy="520785"/>
            <a:chOff x="1780034" y="-474638"/>
            <a:chExt cx="341375" cy="390589"/>
          </a:xfrm>
        </p:grpSpPr>
        <p:cxnSp>
          <p:nvCxnSpPr>
            <p:cNvPr id="72" name="Straight Connector 71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344125" y="-621121"/>
            <a:ext cx="341375" cy="520785"/>
            <a:chOff x="1780034" y="-474638"/>
            <a:chExt cx="341375" cy="390589"/>
          </a:xfrm>
        </p:grpSpPr>
        <p:cxnSp>
          <p:nvCxnSpPr>
            <p:cNvPr id="70" name="Straight Connector 69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4396750" y="-632849"/>
            <a:ext cx="341375" cy="520785"/>
            <a:chOff x="1780034" y="-474638"/>
            <a:chExt cx="341375" cy="390589"/>
          </a:xfrm>
        </p:grpSpPr>
        <p:cxnSp>
          <p:nvCxnSpPr>
            <p:cNvPr id="68" name="Straight Connector 67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6595120" y="-632849"/>
            <a:ext cx="341375" cy="520785"/>
            <a:chOff x="1780034" y="-474638"/>
            <a:chExt cx="341375" cy="390589"/>
          </a:xfrm>
        </p:grpSpPr>
        <p:cxnSp>
          <p:nvCxnSpPr>
            <p:cNvPr id="66" name="Straight Connector 65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8793490" y="-632849"/>
            <a:ext cx="341375" cy="520785"/>
            <a:chOff x="1780034" y="-474638"/>
            <a:chExt cx="341375" cy="390589"/>
          </a:xfrm>
        </p:grpSpPr>
        <p:cxnSp>
          <p:nvCxnSpPr>
            <p:cNvPr id="64" name="Straight Connector 63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Connector 73"/>
          <p:cNvCxnSpPr/>
          <p:nvPr/>
        </p:nvCxnSpPr>
        <p:spPr>
          <a:xfrm flipH="1">
            <a:off x="-604181" y="267484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-604181" y="683261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555081" y="6430279"/>
            <a:ext cx="4046220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 i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endParaRPr lang="en-US" dirty="0">
              <a:solidFill>
                <a:srgbClr val="1D2C4C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0" y="-621121"/>
            <a:ext cx="341375" cy="520785"/>
            <a:chOff x="1780034" y="-474638"/>
            <a:chExt cx="341375" cy="390589"/>
          </a:xfrm>
        </p:grpSpPr>
        <p:cxnSp>
          <p:nvCxnSpPr>
            <p:cNvPr id="35" name="Straight Connector 34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2" descr="C:\Users\Keyzmany\Dropbox\~DT Global\DTG Logo\DTG Logo\DTG Logo Master\DTG_Logo_Screen_SML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43" y="6299566"/>
            <a:ext cx="1033841" cy="36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67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</p:sldLayoutIdLst>
  <p:hf hd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Cambria" panose="02040503050406030204" pitchFamily="18" charset="0"/>
          <a:ea typeface="Cambria" panose="02040503050406030204" pitchFamily="18" charset="0"/>
          <a:cs typeface="Arial" charset="0"/>
        </a:defRPr>
      </a:lvl1pPr>
    </p:titleStyle>
    <p:bodyStyle>
      <a:lvl1pPr marL="171442" indent="-171442" algn="l" defTabSz="685766" rtl="0" eaLnBrk="1" latinLnBrk="0" hangingPunct="1">
        <a:lnSpc>
          <a:spcPct val="100000"/>
        </a:lnSpc>
        <a:spcBef>
          <a:spcPts val="750"/>
        </a:spcBef>
        <a:buFont typeface=".AppleSystemUIFont" charset="-120"/>
        <a:buChar char="–"/>
        <a:defRPr sz="16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342900" indent="-137160" algn="l" defTabSz="685766" rtl="0" eaLnBrk="1" latinLnBrk="0" hangingPunct="1">
        <a:lnSpc>
          <a:spcPct val="100000"/>
        </a:lnSpc>
        <a:spcBef>
          <a:spcPts val="300"/>
        </a:spcBef>
        <a:buFont typeface="Arial"/>
        <a:buChar char="•"/>
        <a:defRPr sz="16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466344" indent="-137160" algn="l" defTabSz="685766" rtl="0" eaLnBrk="1" latinLnBrk="0" hangingPunct="1">
        <a:lnSpc>
          <a:spcPct val="100000"/>
        </a:lnSpc>
        <a:spcBef>
          <a:spcPts val="300"/>
        </a:spcBef>
        <a:buFont typeface="Courier New" charset="0"/>
        <a:buChar char="o"/>
        <a:defRPr sz="14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651450" indent="-137160" algn="l" defTabSz="685766" rtl="0" eaLnBrk="1" latinLnBrk="0" hangingPunct="1">
        <a:lnSpc>
          <a:spcPct val="100000"/>
        </a:lnSpc>
        <a:spcBef>
          <a:spcPts val="300"/>
        </a:spcBef>
        <a:buFont typeface=".AppleSystemUIFont" charset="-120"/>
        <a:buChar char="–"/>
        <a:defRPr sz="14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788670" indent="-137160" algn="l" defTabSz="685766" rtl="0" eaLnBrk="1" latinLnBrk="0" hangingPunct="1">
        <a:lnSpc>
          <a:spcPct val="90000"/>
        </a:lnSpc>
        <a:spcBef>
          <a:spcPts val="300"/>
        </a:spcBef>
        <a:buFont typeface="Arial"/>
        <a:buChar char="•"/>
        <a:defRPr sz="12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7" orient="horz" pos="432" userDrawn="1">
          <p15:clr>
            <a:srgbClr val="A4A3A4"/>
          </p15:clr>
        </p15:guide>
        <p15:guide id="18" pos="3696" userDrawn="1">
          <p15:clr>
            <a:srgbClr val="A4A3A4"/>
          </p15:clr>
        </p15:guide>
        <p15:guide id="19" pos="288" userDrawn="1">
          <p15:clr>
            <a:srgbClr val="A4A3A4"/>
          </p15:clr>
        </p15:guide>
        <p15:guide id="20" pos="7392" userDrawn="1">
          <p15:clr>
            <a:srgbClr val="A4A3A4"/>
          </p15:clr>
        </p15:guide>
        <p15:guide id="21" orient="horz" pos="720" userDrawn="1">
          <p15:clr>
            <a:srgbClr val="A4A3A4"/>
          </p15:clr>
        </p15:guide>
        <p15:guide id="22" orient="horz" pos="4144" userDrawn="1">
          <p15:clr>
            <a:srgbClr val="A4A3A4"/>
          </p15:clr>
        </p15:guide>
        <p15:guide id="23" pos="576" userDrawn="1">
          <p15:clr>
            <a:srgbClr val="A4A3A4"/>
          </p15:clr>
        </p15:guide>
        <p15:guide id="24" pos="3984" userDrawn="1">
          <p15:clr>
            <a:srgbClr val="A4A3A4"/>
          </p15:clr>
        </p15:guide>
        <p15:guide id="25" pos="5544" userDrawn="1">
          <p15:clr>
            <a:srgbClr val="A4A3A4"/>
          </p15:clr>
        </p15:guide>
        <p15:guide id="26" pos="5832" userDrawn="1">
          <p15:clr>
            <a:srgbClr val="A4A3A4"/>
          </p15:clr>
        </p15:guide>
        <p15:guide id="27" pos="2136" userDrawn="1">
          <p15:clr>
            <a:srgbClr val="A4A3A4"/>
          </p15:clr>
        </p15:guide>
        <p15:guide id="28" pos="1848" userDrawn="1">
          <p15:clr>
            <a:srgbClr val="A4A3A4"/>
          </p15:clr>
        </p15:guide>
        <p15:guide id="29" orient="horz" pos="169" userDrawn="1">
          <p15:clr>
            <a:srgbClr val="A4A3A4"/>
          </p15:clr>
        </p15:guide>
        <p15:guide id="30" orient="horz" pos="288" userDrawn="1">
          <p15:clr>
            <a:srgbClr val="A4A3A4"/>
          </p15:clr>
        </p15:guide>
        <p15:guide id="31" pos="7674" userDrawn="1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1147589"/>
          </a:xfrm>
          <a:prstGeom prst="rect">
            <a:avLst/>
          </a:prstGeom>
        </p:spPr>
        <p:txBody>
          <a:bodyPr vert="horz" lIns="0" tIns="34290" rIns="0" bIns="3429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876" y="1148420"/>
            <a:ext cx="8452724" cy="50199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0676" y="6428073"/>
            <a:ext cx="338924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fld id="{4755468B-C2BA-8B42-ABD6-597061763577}" type="slidenum">
              <a:rPr lang="en-US" smtClean="0">
                <a:solidFill>
                  <a:srgbClr val="1D2C4C"/>
                </a:solidFill>
              </a:rPr>
              <a:pPr defTabSz="685766"/>
              <a:t>‹#›</a:t>
            </a:fld>
            <a:endParaRPr lang="en-US" dirty="0">
              <a:solidFill>
                <a:srgbClr val="1D2C4C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rot="16200000" flipH="1">
            <a:off x="83892" y="-372455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-604181" y="683364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-604181" y="1148420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-520785" y="6179987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-604181" y="6584189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-604181" y="3384233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2198372" y="-632849"/>
            <a:ext cx="341375" cy="520785"/>
            <a:chOff x="1780034" y="-474638"/>
            <a:chExt cx="341375" cy="390589"/>
          </a:xfrm>
        </p:grpSpPr>
        <p:cxnSp>
          <p:nvCxnSpPr>
            <p:cNvPr id="72" name="Straight Connector 71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344119" y="-621121"/>
            <a:ext cx="341375" cy="520785"/>
            <a:chOff x="1780034" y="-474638"/>
            <a:chExt cx="341375" cy="390589"/>
          </a:xfrm>
        </p:grpSpPr>
        <p:cxnSp>
          <p:nvCxnSpPr>
            <p:cNvPr id="70" name="Straight Connector 69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4396742" y="-632849"/>
            <a:ext cx="341375" cy="520785"/>
            <a:chOff x="1780034" y="-474638"/>
            <a:chExt cx="341375" cy="390589"/>
          </a:xfrm>
        </p:grpSpPr>
        <p:cxnSp>
          <p:nvCxnSpPr>
            <p:cNvPr id="68" name="Straight Connector 67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6595112" y="-632849"/>
            <a:ext cx="341375" cy="520785"/>
            <a:chOff x="1780034" y="-474638"/>
            <a:chExt cx="341375" cy="390589"/>
          </a:xfrm>
        </p:grpSpPr>
        <p:cxnSp>
          <p:nvCxnSpPr>
            <p:cNvPr id="66" name="Straight Connector 65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8793482" y="-632849"/>
            <a:ext cx="341375" cy="520785"/>
            <a:chOff x="1780034" y="-474638"/>
            <a:chExt cx="341375" cy="390589"/>
          </a:xfrm>
        </p:grpSpPr>
        <p:cxnSp>
          <p:nvCxnSpPr>
            <p:cNvPr id="64" name="Straight Connector 63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Connector 73"/>
          <p:cNvCxnSpPr/>
          <p:nvPr/>
        </p:nvCxnSpPr>
        <p:spPr>
          <a:xfrm flipH="1">
            <a:off x="-604181" y="267484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-604181" y="683261"/>
            <a:ext cx="520785" cy="0"/>
          </a:xfrm>
          <a:prstGeom prst="line">
            <a:avLst/>
          </a:prstGeom>
          <a:ln w="1270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555081" y="6430279"/>
            <a:ext cx="4046220" cy="18288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 i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685766"/>
            <a:r>
              <a:rPr lang="en-US">
                <a:solidFill>
                  <a:srgbClr val="1D2C4C"/>
                </a:solidFill>
              </a:rPr>
              <a:t>Presentation Title</a:t>
            </a:r>
            <a:endParaRPr lang="en-US" dirty="0">
              <a:solidFill>
                <a:srgbClr val="1D2C4C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" y="-621121"/>
            <a:ext cx="341375" cy="520785"/>
            <a:chOff x="1780034" y="-474638"/>
            <a:chExt cx="341375" cy="390589"/>
          </a:xfrm>
        </p:grpSpPr>
        <p:cxnSp>
          <p:nvCxnSpPr>
            <p:cNvPr id="35" name="Straight Connector 34"/>
            <p:cNvCxnSpPr/>
            <p:nvPr/>
          </p:nvCxnSpPr>
          <p:spPr>
            <a:xfrm rot="16200000" flipH="1">
              <a:off x="1584739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6200000" flipH="1">
              <a:off x="1926114" y="-279343"/>
              <a:ext cx="390589" cy="0"/>
            </a:xfrm>
            <a:prstGeom prst="line">
              <a:avLst/>
            </a:prstGeom>
            <a:ln w="12700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2" descr="C:\Users\Keyzmany\Dropbox\~DT Global\DTG Logo\DTG Logo\DTG Logo Master\DTG_Logo_Screen_SML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36" y="6299561"/>
            <a:ext cx="1033841" cy="36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06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hf hd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Cambria" panose="02040503050406030204" pitchFamily="18" charset="0"/>
          <a:ea typeface="Cambria" panose="02040503050406030204" pitchFamily="18" charset="0"/>
          <a:cs typeface="Arial" charset="0"/>
        </a:defRPr>
      </a:lvl1pPr>
    </p:titleStyle>
    <p:bodyStyle>
      <a:lvl1pPr marL="171442" indent="-171442" algn="l" defTabSz="685766" rtl="0" eaLnBrk="1" latinLnBrk="0" hangingPunct="1">
        <a:lnSpc>
          <a:spcPct val="100000"/>
        </a:lnSpc>
        <a:spcBef>
          <a:spcPts val="750"/>
        </a:spcBef>
        <a:buFont typeface=".AppleSystemUIFont" charset="-120"/>
        <a:buChar char="–"/>
        <a:defRPr sz="16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342900" indent="-137160" algn="l" defTabSz="685766" rtl="0" eaLnBrk="1" latinLnBrk="0" hangingPunct="1">
        <a:lnSpc>
          <a:spcPct val="100000"/>
        </a:lnSpc>
        <a:spcBef>
          <a:spcPts val="300"/>
        </a:spcBef>
        <a:buFont typeface="Arial"/>
        <a:buChar char="•"/>
        <a:defRPr sz="16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466344" indent="-137160" algn="l" defTabSz="685766" rtl="0" eaLnBrk="1" latinLnBrk="0" hangingPunct="1">
        <a:lnSpc>
          <a:spcPct val="100000"/>
        </a:lnSpc>
        <a:spcBef>
          <a:spcPts val="300"/>
        </a:spcBef>
        <a:buFont typeface="Courier New" charset="0"/>
        <a:buChar char="o"/>
        <a:defRPr sz="14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651450" indent="-137160" algn="l" defTabSz="685766" rtl="0" eaLnBrk="1" latinLnBrk="0" hangingPunct="1">
        <a:lnSpc>
          <a:spcPct val="100000"/>
        </a:lnSpc>
        <a:spcBef>
          <a:spcPts val="300"/>
        </a:spcBef>
        <a:buFont typeface=".AppleSystemUIFont" charset="-120"/>
        <a:buChar char="–"/>
        <a:defRPr sz="14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788670" indent="-137160" algn="l" defTabSz="685766" rtl="0" eaLnBrk="1" latinLnBrk="0" hangingPunct="1">
        <a:lnSpc>
          <a:spcPct val="90000"/>
        </a:lnSpc>
        <a:spcBef>
          <a:spcPts val="300"/>
        </a:spcBef>
        <a:buFont typeface="Arial"/>
        <a:buChar char="•"/>
        <a:defRPr sz="1200" b="0" i="0" kern="1200">
          <a:solidFill>
            <a:schemeClr val="tx2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7" orient="horz" pos="432" userDrawn="1">
          <p15:clr>
            <a:srgbClr val="A4A3A4"/>
          </p15:clr>
        </p15:guide>
        <p15:guide id="18" pos="3696" userDrawn="1">
          <p15:clr>
            <a:srgbClr val="A4A3A4"/>
          </p15:clr>
        </p15:guide>
        <p15:guide id="19" pos="288" userDrawn="1">
          <p15:clr>
            <a:srgbClr val="A4A3A4"/>
          </p15:clr>
        </p15:guide>
        <p15:guide id="20" pos="7392" userDrawn="1">
          <p15:clr>
            <a:srgbClr val="A4A3A4"/>
          </p15:clr>
        </p15:guide>
        <p15:guide id="21" orient="horz" pos="720" userDrawn="1">
          <p15:clr>
            <a:srgbClr val="A4A3A4"/>
          </p15:clr>
        </p15:guide>
        <p15:guide id="22" orient="horz" pos="4144" userDrawn="1">
          <p15:clr>
            <a:srgbClr val="A4A3A4"/>
          </p15:clr>
        </p15:guide>
        <p15:guide id="23" pos="576" userDrawn="1">
          <p15:clr>
            <a:srgbClr val="A4A3A4"/>
          </p15:clr>
        </p15:guide>
        <p15:guide id="24" pos="3984" userDrawn="1">
          <p15:clr>
            <a:srgbClr val="A4A3A4"/>
          </p15:clr>
        </p15:guide>
        <p15:guide id="25" pos="5544" userDrawn="1">
          <p15:clr>
            <a:srgbClr val="A4A3A4"/>
          </p15:clr>
        </p15:guide>
        <p15:guide id="26" pos="5832" userDrawn="1">
          <p15:clr>
            <a:srgbClr val="A4A3A4"/>
          </p15:clr>
        </p15:guide>
        <p15:guide id="27" pos="2136" userDrawn="1">
          <p15:clr>
            <a:srgbClr val="A4A3A4"/>
          </p15:clr>
        </p15:guide>
        <p15:guide id="28" pos="1848" userDrawn="1">
          <p15:clr>
            <a:srgbClr val="A4A3A4"/>
          </p15:clr>
        </p15:guide>
        <p15:guide id="29" orient="horz" pos="169" userDrawn="1">
          <p15:clr>
            <a:srgbClr val="A4A3A4"/>
          </p15:clr>
        </p15:guide>
        <p15:guide id="30" orient="horz" pos="288" userDrawn="1">
          <p15:clr>
            <a:srgbClr val="A4A3A4"/>
          </p15:clr>
        </p15:guide>
        <p15:guide id="31" pos="7674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9512" y="260648"/>
            <a:ext cx="8784976" cy="1440160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  <a:prstDash val="lgDash"/>
          </a:ln>
        </p:spPr>
        <p:txBody>
          <a:bodyPr vert="horz" lIns="0" tIns="34290" rIns="0" bIns="34290" rtlCol="0" anchor="b">
            <a:normAutofit fontScale="90000" lnSpcReduction="10000"/>
          </a:bodyPr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b="1" dirty="0" smtClean="0"/>
              <a:t>Контроль качества при проведении  аудита финансовой отчетности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MCA </a:t>
            </a:r>
            <a:r>
              <a:rPr lang="ru-RU" b="1" dirty="0" smtClean="0"/>
              <a:t>22</a:t>
            </a:r>
            <a:r>
              <a:rPr lang="pl-PL" b="1" dirty="0" smtClean="0"/>
              <a:t>0</a:t>
            </a:r>
            <a:endParaRPr lang="en-US" b="1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23528" y="2060848"/>
            <a:ext cx="7486600" cy="3759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42" indent="-171442" algn="l" defTabSz="685766" rtl="0" eaLnBrk="1" latinLnBrk="0" hangingPunct="1">
              <a:lnSpc>
                <a:spcPct val="100000"/>
              </a:lnSpc>
              <a:spcBef>
                <a:spcPts val="750"/>
              </a:spcBef>
              <a:buFont typeface=".AppleSystemUIFont" charset="-120"/>
              <a:buChar char="–"/>
              <a:defRPr sz="1600" b="0" i="0" kern="120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-137160" algn="l" defTabSz="685766" rtl="0" eaLnBrk="1" latinLnBrk="0" hangingPunct="1">
              <a:lnSpc>
                <a:spcPct val="100000"/>
              </a:lnSpc>
              <a:spcBef>
                <a:spcPts val="300"/>
              </a:spcBef>
              <a:buFont typeface="Arial"/>
              <a:buChar char="•"/>
              <a:defRPr sz="1600" b="0" i="0" kern="120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466344" indent="-137160" algn="l" defTabSz="685766" rtl="0" eaLnBrk="1" latinLnBrk="0" hangingPunct="1">
              <a:lnSpc>
                <a:spcPct val="100000"/>
              </a:lnSpc>
              <a:spcBef>
                <a:spcPts val="300"/>
              </a:spcBef>
              <a:buFont typeface="Courier New" charset="0"/>
              <a:buChar char="o"/>
              <a:defRPr sz="1400" b="0" i="0" kern="120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651510" indent="-137160" algn="l" defTabSz="685766" rtl="0" eaLnBrk="1" latinLnBrk="0" hangingPunct="1">
              <a:lnSpc>
                <a:spcPct val="100000"/>
              </a:lnSpc>
              <a:spcBef>
                <a:spcPts val="300"/>
              </a:spcBef>
              <a:buFont typeface=".AppleSystemUIFont" charset="-120"/>
              <a:buChar char="–"/>
              <a:defRPr sz="1400" b="0" i="0" kern="120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788670" indent="-137160" algn="l" defTabSz="685766" rtl="0" eaLnBrk="1" latinLnBrk="0" hangingPunct="1">
              <a:lnSpc>
                <a:spcPct val="90000"/>
              </a:lnSpc>
              <a:spcBef>
                <a:spcPts val="300"/>
              </a:spcBef>
              <a:buFont typeface="Arial"/>
              <a:buChar char="•"/>
              <a:defRPr sz="1200" b="0" i="0" kern="120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914400">
              <a:spcBef>
                <a:spcPct val="20000"/>
              </a:spcBef>
              <a:buFont typeface="Wingdings" pitchFamily="2" charset="2"/>
              <a:buChar char="q"/>
            </a:pPr>
            <a:r>
              <a:rPr lang="ru-RU" sz="2000" dirty="0" smtClean="0">
                <a:latin typeface="Cambria" panose="02040503050406030204" pitchFamily="18" charset="0"/>
              </a:rPr>
              <a:t>Обязанности аудиторской организации</a:t>
            </a:r>
          </a:p>
          <a:p>
            <a:pPr marL="457200" indent="-457200" defTabSz="914400">
              <a:spcBef>
                <a:spcPct val="20000"/>
              </a:spcBef>
              <a:buFont typeface="Wingdings" pitchFamily="2" charset="2"/>
              <a:buChar char="q"/>
            </a:pPr>
            <a:r>
              <a:rPr lang="ru-RU" sz="2000" dirty="0" smtClean="0">
                <a:latin typeface="Cambria" panose="02040503050406030204" pitchFamily="18" charset="0"/>
              </a:rPr>
              <a:t>Цель аудитора</a:t>
            </a:r>
          </a:p>
          <a:p>
            <a:pPr marL="457200" indent="-457200" defTabSz="914400">
              <a:spcBef>
                <a:spcPct val="20000"/>
              </a:spcBef>
              <a:buFont typeface="Wingdings" pitchFamily="2" charset="2"/>
              <a:buChar char="q"/>
            </a:pPr>
            <a:r>
              <a:rPr lang="ru-RU" sz="2000" dirty="0" smtClean="0">
                <a:latin typeface="Cambria" panose="02040503050406030204" pitchFamily="18" charset="0"/>
              </a:rPr>
              <a:t>Требования:</a:t>
            </a:r>
          </a:p>
          <a:p>
            <a:pPr marL="457200" indent="-457200" defTabSz="914400">
              <a:spcBef>
                <a:spcPct val="20000"/>
              </a:spcBef>
              <a:buFont typeface="Wingdings" pitchFamily="2" charset="2"/>
              <a:buChar char="§"/>
            </a:pPr>
            <a:r>
              <a:rPr lang="ru-RU" sz="2000" dirty="0" smtClean="0">
                <a:latin typeface="Cambria" panose="02040503050406030204" pitchFamily="18" charset="0"/>
              </a:rPr>
              <a:t>Ответственность руководителя за качество аудита</a:t>
            </a:r>
          </a:p>
          <a:p>
            <a:pPr marL="457200" indent="-457200" defTabSz="914400">
              <a:spcBef>
                <a:spcPct val="20000"/>
              </a:spcBef>
              <a:buFont typeface="Wingdings" pitchFamily="2" charset="2"/>
              <a:buChar char="§"/>
            </a:pPr>
            <a:r>
              <a:rPr lang="ru-RU" sz="2000" dirty="0" smtClean="0">
                <a:latin typeface="Cambria" panose="02040503050406030204" pitchFamily="18" charset="0"/>
              </a:rPr>
              <a:t>Соответствующие этические требования </a:t>
            </a:r>
          </a:p>
          <a:p>
            <a:pPr marL="457200" indent="-457200" defTabSz="914400">
              <a:spcBef>
                <a:spcPct val="20000"/>
              </a:spcBef>
              <a:buFont typeface="Wingdings" pitchFamily="2" charset="2"/>
              <a:buChar char="§"/>
            </a:pPr>
            <a:r>
              <a:rPr lang="ru-RU" sz="2000" dirty="0" smtClean="0">
                <a:latin typeface="Cambria" panose="02040503050406030204" pitchFamily="18" charset="0"/>
              </a:rPr>
              <a:t>Принятие и продолжение отношений с клиентами, принятие и выполнение определенных заданий</a:t>
            </a:r>
          </a:p>
          <a:p>
            <a:pPr marL="457200" indent="-457200" defTabSz="914400">
              <a:spcBef>
                <a:spcPct val="20000"/>
              </a:spcBef>
              <a:buFont typeface="Wingdings" pitchFamily="2" charset="2"/>
              <a:buChar char="§"/>
            </a:pPr>
            <a:r>
              <a:rPr lang="ru-RU" sz="2000" dirty="0" smtClean="0">
                <a:latin typeface="Cambria" panose="02040503050406030204" pitchFamily="18" charset="0"/>
              </a:rPr>
              <a:t>Назначение аудиторских групп </a:t>
            </a:r>
          </a:p>
          <a:p>
            <a:pPr marL="457200" indent="-457200" defTabSz="914400">
              <a:spcBef>
                <a:spcPct val="20000"/>
              </a:spcBef>
              <a:buFont typeface="Wingdings" pitchFamily="2" charset="2"/>
              <a:buChar char="§"/>
            </a:pPr>
            <a:r>
              <a:rPr lang="ru-RU" sz="2000" dirty="0" smtClean="0">
                <a:latin typeface="Cambria" panose="02040503050406030204" pitchFamily="18" charset="0"/>
              </a:rPr>
              <a:t>Выполнение задания </a:t>
            </a:r>
          </a:p>
          <a:p>
            <a:pPr marL="457200" indent="-457200" defTabSz="914400">
              <a:spcBef>
                <a:spcPct val="20000"/>
              </a:spcBef>
              <a:buFont typeface="Wingdings" pitchFamily="2" charset="2"/>
              <a:buChar char="§"/>
            </a:pPr>
            <a:r>
              <a:rPr lang="ru-RU" sz="2000" dirty="0" smtClean="0">
                <a:latin typeface="Cambria" panose="02040503050406030204" pitchFamily="18" charset="0"/>
              </a:rPr>
              <a:t>Мониторинг</a:t>
            </a:r>
          </a:p>
          <a:p>
            <a:pPr marL="457200" indent="-457200" defTabSz="914400">
              <a:spcBef>
                <a:spcPct val="20000"/>
              </a:spcBef>
              <a:buFont typeface="Wingdings" pitchFamily="2" charset="2"/>
              <a:buChar char="§"/>
            </a:pPr>
            <a:r>
              <a:rPr lang="ru-RU" sz="2000" dirty="0" smtClean="0">
                <a:latin typeface="Cambria" panose="02040503050406030204" pitchFamily="18" charset="0"/>
              </a:rPr>
              <a:t>Документация</a:t>
            </a:r>
            <a:r>
              <a:rPr lang="ru-RU" sz="2000" i="1" dirty="0" smtClean="0">
                <a:latin typeface="Cambria" panose="02040503050406030204" pitchFamily="18" charset="0"/>
              </a:rPr>
              <a:t/>
            </a:r>
            <a:br>
              <a:rPr lang="ru-RU" sz="2000" i="1" dirty="0" smtClean="0">
                <a:latin typeface="Cambria" panose="02040503050406030204" pitchFamily="18" charset="0"/>
              </a:rPr>
            </a:br>
            <a:endParaRPr lang="en-US" sz="10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07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sz="32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Cambria" pitchFamily="18" charset="0"/>
              </a:rPr>
              <a:t>Аудиторская организация обязана установить системы</a:t>
            </a:r>
            <a:r>
              <a:rPr lang="ru-RU" sz="3200" dirty="0">
                <a:latin typeface="Cambria" pitchFamily="18" charset="0"/>
              </a:rPr>
              <a:t>, политики и </a:t>
            </a:r>
            <a:r>
              <a:rPr lang="ru-RU" sz="3200" dirty="0" smtClean="0">
                <a:latin typeface="Cambria" pitchFamily="18" charset="0"/>
              </a:rPr>
              <a:t>процедуры </a:t>
            </a:r>
            <a:r>
              <a:rPr lang="ru-RU" sz="3200" dirty="0">
                <a:latin typeface="Cambria" pitchFamily="18" charset="0"/>
              </a:rPr>
              <a:t>контроля качества. </a:t>
            </a:r>
            <a:r>
              <a:rPr lang="ru-RU" sz="3200" dirty="0" smtClean="0">
                <a:latin typeface="Cambria" pitchFamily="18" charset="0"/>
              </a:rPr>
              <a:t> </a:t>
            </a:r>
          </a:p>
          <a:p>
            <a:pPr marL="0" indent="0">
              <a:buNone/>
            </a:pPr>
            <a:r>
              <a:rPr lang="ru-RU" sz="3200" dirty="0" smtClean="0">
                <a:latin typeface="Cambria" pitchFamily="18" charset="0"/>
              </a:rPr>
              <a:t>МСКК 1: </a:t>
            </a:r>
            <a:r>
              <a:rPr lang="ru-RU" sz="3200" dirty="0">
                <a:latin typeface="Cambria" pitchFamily="18" charset="0"/>
              </a:rPr>
              <a:t>аудиторская организация несет обязанность по созданию </a:t>
            </a:r>
            <a:r>
              <a:rPr lang="ru-RU" sz="3200" dirty="0" smtClean="0">
                <a:latin typeface="Cambria" pitchFamily="18" charset="0"/>
              </a:rPr>
              <a:t>и поддержанию </a:t>
            </a:r>
            <a:r>
              <a:rPr lang="ru-RU" sz="3200" dirty="0">
                <a:latin typeface="Cambria" pitchFamily="18" charset="0"/>
              </a:rPr>
              <a:t>системы контроля качества для получения </a:t>
            </a:r>
            <a:r>
              <a:rPr lang="ru-RU" sz="3200" dirty="0" smtClean="0">
                <a:latin typeface="Cambria" pitchFamily="18" charset="0"/>
              </a:rPr>
              <a:t>разумной  </a:t>
            </a:r>
            <a:r>
              <a:rPr lang="ru-RU" sz="3200" dirty="0">
                <a:latin typeface="Cambria" pitchFamily="18" charset="0"/>
              </a:rPr>
              <a:t>уверенности в том, что</a:t>
            </a:r>
            <a:r>
              <a:rPr lang="ru-RU" sz="3200" dirty="0" smtClean="0">
                <a:latin typeface="Cambria" pitchFamily="18" charset="0"/>
              </a:rPr>
              <a:t>: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Cambria" pitchFamily="18" charset="0"/>
              </a:rPr>
              <a:t> организация </a:t>
            </a:r>
            <a:r>
              <a:rPr lang="ru-RU" sz="3200" dirty="0">
                <a:latin typeface="Cambria" pitchFamily="18" charset="0"/>
              </a:rPr>
              <a:t>и ее сотрудники соблюдают профессиональные</a:t>
            </a:r>
            <a:br>
              <a:rPr lang="ru-RU" sz="3200" dirty="0">
                <a:latin typeface="Cambria" pitchFamily="18" charset="0"/>
              </a:rPr>
            </a:br>
            <a:r>
              <a:rPr lang="ru-RU" sz="3200" dirty="0">
                <a:latin typeface="Cambria" pitchFamily="18" charset="0"/>
              </a:rPr>
              <a:t>стандарты и применимые законодательные и нормативные</a:t>
            </a:r>
            <a:br>
              <a:rPr lang="ru-RU" sz="3200" dirty="0">
                <a:latin typeface="Cambria" pitchFamily="18" charset="0"/>
              </a:rPr>
            </a:br>
            <a:r>
              <a:rPr lang="ru-RU" sz="3200" dirty="0">
                <a:latin typeface="Cambria" pitchFamily="18" charset="0"/>
              </a:rPr>
              <a:t>требования;</a:t>
            </a:r>
            <a:br>
              <a:rPr lang="ru-RU" sz="3200" dirty="0">
                <a:latin typeface="Cambria" pitchFamily="18" charset="0"/>
              </a:rPr>
            </a:br>
            <a:endParaRPr lang="ru-RU" sz="32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Cambria" pitchFamily="18" charset="0"/>
              </a:rPr>
              <a:t>заключения</a:t>
            </a:r>
            <a:r>
              <a:rPr lang="ru-RU" sz="3200" dirty="0">
                <a:latin typeface="Cambria" pitchFamily="18" charset="0"/>
              </a:rPr>
              <a:t>, выпущенные организацией или руководителями</a:t>
            </a:r>
            <a:br>
              <a:rPr lang="ru-RU" sz="3200" dirty="0">
                <a:latin typeface="Cambria" pitchFamily="18" charset="0"/>
              </a:rPr>
            </a:br>
            <a:r>
              <a:rPr lang="ru-RU" sz="3200" dirty="0">
                <a:latin typeface="Cambria" pitchFamily="18" charset="0"/>
              </a:rPr>
              <a:t>заданий, носят надлежащий характер в конкретных</a:t>
            </a:r>
            <a:br>
              <a:rPr lang="ru-RU" sz="3200" dirty="0">
                <a:latin typeface="Cambria" pitchFamily="18" charset="0"/>
              </a:rPr>
            </a:br>
            <a:r>
              <a:rPr lang="ru-RU" sz="3200" dirty="0" smtClean="0">
                <a:latin typeface="Cambria" pitchFamily="18" charset="0"/>
              </a:rPr>
              <a:t>обстоятельствах. </a:t>
            </a:r>
            <a:r>
              <a:rPr lang="ru-RU" sz="3200" dirty="0">
                <a:latin typeface="Cambria" pitchFamily="18" charset="0"/>
              </a:rPr>
              <a:t/>
            </a:r>
            <a:br>
              <a:rPr lang="ru-RU" sz="3200" dirty="0">
                <a:latin typeface="Cambria" pitchFamily="18" charset="0"/>
              </a:rPr>
            </a:br>
            <a:endParaRPr lang="ru-RU" sz="3200" dirty="0">
              <a:latin typeface="Cambria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Обязанности аудиторской организации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2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13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32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Cambria" pitchFamily="18" charset="0"/>
              </a:rPr>
              <a:t>Система </a:t>
            </a:r>
            <a:r>
              <a:rPr lang="ru-RU" sz="2000" dirty="0">
                <a:latin typeface="Cambria" pitchFamily="18" charset="0"/>
              </a:rPr>
              <a:t>контроля </a:t>
            </a:r>
            <a:r>
              <a:rPr lang="ru-RU" sz="2000" dirty="0" smtClean="0">
                <a:latin typeface="Cambria" pitchFamily="18" charset="0"/>
              </a:rPr>
              <a:t>качества включает </a:t>
            </a:r>
            <a:r>
              <a:rPr lang="ru-RU" sz="2000" dirty="0">
                <a:latin typeface="Cambria" pitchFamily="18" charset="0"/>
              </a:rPr>
              <a:t>политику и процедуры, в которых рассматривается </a:t>
            </a:r>
            <a:r>
              <a:rPr lang="ru-RU" sz="2000" dirty="0" smtClean="0">
                <a:latin typeface="Cambria" pitchFamily="18" charset="0"/>
              </a:rPr>
              <a:t>каждый из </a:t>
            </a:r>
            <a:r>
              <a:rPr lang="ru-RU" sz="2000" dirty="0">
                <a:latin typeface="Cambria" pitchFamily="18" charset="0"/>
              </a:rPr>
              <a:t>следующих элементов</a:t>
            </a:r>
            <a:r>
              <a:rPr lang="ru-RU" sz="2000" dirty="0" smtClean="0">
                <a:latin typeface="Cambria" pitchFamily="18" charset="0"/>
              </a:rPr>
              <a:t>: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Cambria" pitchFamily="18" charset="0"/>
              </a:rPr>
              <a:t> ответственность </a:t>
            </a:r>
            <a:r>
              <a:rPr lang="ru-RU" sz="2000" dirty="0">
                <a:latin typeface="Cambria" pitchFamily="18" charset="0"/>
              </a:rPr>
              <a:t>руководства за качество внутри аудиторской</a:t>
            </a:r>
            <a:br>
              <a:rPr lang="ru-RU" sz="2000" dirty="0">
                <a:latin typeface="Cambria" pitchFamily="18" charset="0"/>
              </a:rPr>
            </a:br>
            <a:r>
              <a:rPr lang="ru-RU" sz="2000" dirty="0">
                <a:latin typeface="Cambria" pitchFamily="18" charset="0"/>
              </a:rPr>
              <a:t>организации</a:t>
            </a:r>
            <a:r>
              <a:rPr lang="ru-RU" sz="20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соответствующие </a:t>
            </a:r>
            <a:r>
              <a:rPr lang="ru-RU" sz="2000" dirty="0">
                <a:latin typeface="Cambria" pitchFamily="18" charset="0"/>
              </a:rPr>
              <a:t>этические требования</a:t>
            </a:r>
            <a:r>
              <a:rPr lang="ru-RU" sz="20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принятие </a:t>
            </a:r>
            <a:r>
              <a:rPr lang="ru-RU" sz="2000" dirty="0">
                <a:latin typeface="Cambria" pitchFamily="18" charset="0"/>
              </a:rPr>
              <a:t>и продолжение отношений с клиентами и принятие и</a:t>
            </a:r>
            <a:br>
              <a:rPr lang="ru-RU" sz="2000" dirty="0">
                <a:latin typeface="Cambria" pitchFamily="18" charset="0"/>
              </a:rPr>
            </a:br>
            <a:r>
              <a:rPr lang="ru-RU" sz="2000" dirty="0">
                <a:latin typeface="Cambria" pitchFamily="18" charset="0"/>
              </a:rPr>
              <a:t>выполнение конкретных заданий</a:t>
            </a:r>
            <a:r>
              <a:rPr lang="ru-RU" sz="20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кадровые </a:t>
            </a:r>
            <a:r>
              <a:rPr lang="ru-RU" sz="2000" dirty="0">
                <a:latin typeface="Cambria" pitchFamily="18" charset="0"/>
              </a:rPr>
              <a:t>ресурсы</a:t>
            </a:r>
            <a:r>
              <a:rPr lang="ru-RU" sz="20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выполнение </a:t>
            </a:r>
            <a:r>
              <a:rPr lang="ru-RU" sz="2000" dirty="0">
                <a:latin typeface="Cambria" pitchFamily="18" charset="0"/>
              </a:rPr>
              <a:t>задания</a:t>
            </a:r>
            <a:r>
              <a:rPr lang="ru-RU" sz="20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 </a:t>
            </a:r>
            <a:r>
              <a:rPr lang="ru-RU" sz="2000" dirty="0">
                <a:latin typeface="Cambria" pitchFamily="18" charset="0"/>
              </a:rPr>
              <a:t>мониторинг. </a:t>
            </a:r>
            <a:r>
              <a:rPr lang="ru-RU" sz="2000" dirty="0"/>
              <a:t/>
            </a:r>
            <a:br>
              <a:rPr lang="ru-RU" sz="2000" dirty="0"/>
            </a:br>
            <a:endParaRPr lang="ru-RU" sz="32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Обязанности аудиторской организации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3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8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2413" y="1052736"/>
            <a:ext cx="8914083" cy="4152788"/>
          </a:xfrm>
        </p:spPr>
        <p:txBody>
          <a:bodyPr>
            <a:noAutofit/>
          </a:bodyPr>
          <a:lstStyle/>
          <a:p>
            <a:pPr marL="269875" indent="-269875">
              <a:spcBef>
                <a:spcPts val="0"/>
              </a:spcBef>
              <a:buFont typeface="Wingdings" pitchFamily="2" charset="2"/>
              <a:buChar char="q"/>
            </a:pPr>
            <a:r>
              <a:rPr lang="ru-RU" sz="1700" dirty="0" smtClean="0">
                <a:latin typeface="Cambria" pitchFamily="18" charset="0"/>
              </a:rPr>
              <a:t>соблюдение </a:t>
            </a:r>
            <a:r>
              <a:rPr lang="ru-RU" sz="1700" dirty="0">
                <a:latin typeface="Cambria" pitchFamily="18" charset="0"/>
              </a:rPr>
              <a:t>профессиональными сотрудниками аудиторс­кой организации требований независимости, честности, объективности, конфиденциальности и профессиональной этики;</a:t>
            </a:r>
          </a:p>
          <a:p>
            <a:pPr marL="269875" indent="-269875">
              <a:spcBef>
                <a:spcPts val="0"/>
              </a:spcBef>
              <a:buFont typeface="Wingdings" pitchFamily="2" charset="2"/>
              <a:buChar char="q"/>
            </a:pPr>
            <a:r>
              <a:rPr lang="ru-RU" sz="1700" dirty="0">
                <a:latin typeface="Cambria" pitchFamily="18" charset="0"/>
              </a:rPr>
              <a:t>укомплектование </a:t>
            </a:r>
            <a:r>
              <a:rPr lang="ru-RU" sz="1700" dirty="0">
                <a:latin typeface="Cambria" pitchFamily="18" charset="0"/>
              </a:rPr>
              <a:t>аудиторской организации профессиональ­ными сотрудниками, обладающими знаниями, умениями и навыками, необходимыми для надлежащего выполне­ния ими своих обязанностей;</a:t>
            </a:r>
          </a:p>
          <a:p>
            <a:pPr marL="269875" indent="-269875">
              <a:spcBef>
                <a:spcPts val="0"/>
              </a:spcBef>
              <a:buFont typeface="Wingdings" pitchFamily="2" charset="2"/>
              <a:buChar char="q"/>
            </a:pPr>
            <a:r>
              <a:rPr lang="ru-RU" sz="1700" dirty="0">
                <a:latin typeface="Cambria" pitchFamily="18" charset="0"/>
              </a:rPr>
              <a:t>поручение </a:t>
            </a:r>
            <a:r>
              <a:rPr lang="ru-RU" sz="1700" dirty="0">
                <a:latin typeface="Cambria" pitchFamily="18" charset="0"/>
              </a:rPr>
              <a:t>аудиторских заданий профессиональным сотруд­никам, квалификация которых соответствует особенностям этих заданий;</a:t>
            </a:r>
          </a:p>
          <a:p>
            <a:pPr marL="269875" indent="-269875">
              <a:spcBef>
                <a:spcPts val="0"/>
              </a:spcBef>
              <a:buFont typeface="Wingdings" pitchFamily="2" charset="2"/>
              <a:buChar char="q"/>
            </a:pPr>
            <a:r>
              <a:rPr lang="ru-RU" sz="1700" dirty="0">
                <a:latin typeface="Cambria" pitchFamily="18" charset="0"/>
              </a:rPr>
              <a:t>выполнение </a:t>
            </a:r>
            <a:r>
              <a:rPr lang="ru-RU" sz="1700" dirty="0">
                <a:latin typeface="Cambria" pitchFamily="18" charset="0"/>
              </a:rPr>
              <a:t>всех видов работ в ходе аудита на основе на­правляющих указаний, текущего контроля и проверки вы­полненной работы таким образом, чтобы это отвечало не­обходимым требованиям качества;</a:t>
            </a:r>
          </a:p>
          <a:p>
            <a:pPr marL="269875" indent="-269875">
              <a:spcBef>
                <a:spcPts val="0"/>
              </a:spcBef>
              <a:buFont typeface="Wingdings" pitchFamily="2" charset="2"/>
              <a:buChar char="q"/>
            </a:pPr>
            <a:r>
              <a:rPr lang="ru-RU" sz="1700" dirty="0">
                <a:latin typeface="Cambria" pitchFamily="18" charset="0"/>
              </a:rPr>
              <a:t>получение </a:t>
            </a:r>
            <a:r>
              <a:rPr lang="ru-RU" sz="1700" dirty="0">
                <a:latin typeface="Cambria" pitchFamily="18" charset="0"/>
              </a:rPr>
              <a:t>сотрудниками при недостатке опыта или знаний в конкретных обстоятельствах соответствующих консульта­ций как внутри аудиторской организации, так и вне ее;</a:t>
            </a:r>
          </a:p>
          <a:p>
            <a:pPr marL="269875" indent="-269875">
              <a:spcBef>
                <a:spcPts val="0"/>
              </a:spcBef>
              <a:buFont typeface="Wingdings" pitchFamily="2" charset="2"/>
              <a:buChar char="q"/>
            </a:pPr>
            <a:r>
              <a:rPr lang="ru-RU" sz="1700" dirty="0">
                <a:latin typeface="Cambria" pitchFamily="18" charset="0"/>
              </a:rPr>
              <a:t>разработку </a:t>
            </a:r>
            <a:r>
              <a:rPr lang="ru-RU" sz="1700" dirty="0">
                <a:latin typeface="Cambria" pitchFamily="18" charset="0"/>
              </a:rPr>
              <a:t>и применение в аудиторских организациях на постоянной основе процедуры подбора и отклонения кли­ентов; </a:t>
            </a:r>
          </a:p>
          <a:p>
            <a:pPr marL="269875" indent="-269875">
              <a:spcBef>
                <a:spcPts val="0"/>
              </a:spcBef>
              <a:buFont typeface="Wingdings" pitchFamily="2" charset="2"/>
              <a:buChar char="q"/>
            </a:pPr>
            <a:r>
              <a:rPr lang="ru-RU" sz="1700" dirty="0">
                <a:latin typeface="Cambria" pitchFamily="18" charset="0"/>
              </a:rPr>
              <a:t>осуществление </a:t>
            </a:r>
            <a:r>
              <a:rPr lang="ru-RU" sz="1700" dirty="0">
                <a:latin typeface="Cambria" pitchFamily="18" charset="0"/>
              </a:rPr>
              <a:t>мероприятий по регулярным проверкам на­дежности и эффективности функционирования внутрифир­менной системы контроля качества работы;</a:t>
            </a:r>
          </a:p>
          <a:p>
            <a:pPr marL="269875" indent="-269875">
              <a:spcBef>
                <a:spcPts val="0"/>
              </a:spcBef>
              <a:buFont typeface="Wingdings" pitchFamily="2" charset="2"/>
              <a:buChar char="q"/>
            </a:pPr>
            <a:r>
              <a:rPr lang="ru-RU" sz="1700" dirty="0">
                <a:latin typeface="Cambria" pitchFamily="18" charset="0"/>
              </a:rPr>
              <a:t>принятие </a:t>
            </a:r>
            <a:r>
              <a:rPr lang="ru-RU" sz="1700" dirty="0">
                <a:latin typeface="Cambria" pitchFamily="18" charset="0"/>
              </a:rPr>
              <a:t>необходимых мер в отношении сотрудников ауди­торской организации в случаях невыполнения или ненадле­жащего выполнения ими возложенных на них </a:t>
            </a:r>
            <a:r>
              <a:rPr lang="ru-RU" sz="1700" dirty="0" smtClean="0">
                <a:latin typeface="Cambria" pitchFamily="18" charset="0"/>
              </a:rPr>
              <a:t>обязанностей</a:t>
            </a:r>
            <a:endParaRPr lang="ru-RU" sz="17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947623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Система контроля качества работы аудиторской организации должна включать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:</a:t>
            </a:r>
            <a:endParaRPr lang="pl-PL" sz="32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4</a:t>
            </a:fld>
            <a:endParaRPr lang="en-US" dirty="0">
              <a:solidFill>
                <a:srgbClr val="1D2C4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-1323528"/>
            <a:ext cx="8118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06843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200" dirty="0" err="1" smtClean="0">
                <a:latin typeface="Cambria" panose="02040503050406030204" pitchFamily="18" charset="0"/>
              </a:rPr>
              <a:t>Вн</a:t>
            </a:r>
            <a:r>
              <a:rPr lang="es-ES" sz="3200" dirty="0" smtClean="0">
                <a:latin typeface="Cambria" panose="02040503050406030204" pitchFamily="18" charset="0"/>
              </a:rPr>
              <a:t>едрить </a:t>
            </a:r>
            <a:r>
              <a:rPr lang="es-ES" sz="3200" dirty="0">
                <a:latin typeface="Cambria" panose="02040503050406030204" pitchFamily="18" charset="0"/>
              </a:rPr>
              <a:t>процедуры контроля качества на уровне проводимого аудиторского задания, обеспечивающие разумную уверенность аудитора в том, что</a:t>
            </a:r>
            <a:r>
              <a:rPr lang="es-ES" sz="3200" dirty="0" smtClean="0">
                <a:latin typeface="Cambria" panose="02040503050406030204" pitchFamily="18" charset="0"/>
              </a:rPr>
              <a:t>:</a:t>
            </a:r>
            <a:endParaRPr lang="ru-RU" sz="3200" dirty="0" smtClean="0">
              <a:latin typeface="Cambria" panose="02040503050406030204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Cambria" panose="02040503050406030204" pitchFamily="18" charset="0"/>
              </a:rPr>
              <a:t> </a:t>
            </a:r>
            <a:r>
              <a:rPr lang="es-ES" sz="3200" dirty="0" smtClean="0">
                <a:latin typeface="Cambria" panose="02040503050406030204" pitchFamily="18" charset="0"/>
              </a:rPr>
              <a:t>проводимый </a:t>
            </a:r>
            <a:r>
              <a:rPr lang="es-ES" sz="3200" dirty="0">
                <a:latin typeface="Cambria" panose="02040503050406030204" pitchFamily="18" charset="0"/>
              </a:rPr>
              <a:t>аудит соответствует профессиональным стандартам и применимым законодательным и нормативным требованиям</a:t>
            </a:r>
            <a:r>
              <a:rPr lang="es-ES" sz="3200" dirty="0" smtClean="0">
                <a:latin typeface="Cambria" panose="02040503050406030204" pitchFamily="18" charset="0"/>
              </a:rPr>
              <a:t>;</a:t>
            </a:r>
            <a:endParaRPr lang="ru-RU" sz="3200" dirty="0" smtClean="0">
              <a:latin typeface="Cambria" panose="02040503050406030204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3200" dirty="0" smtClean="0">
                <a:latin typeface="Cambria" panose="02040503050406030204" pitchFamily="18" charset="0"/>
              </a:rPr>
              <a:t> </a:t>
            </a:r>
            <a:r>
              <a:rPr lang="es-ES" sz="3200" dirty="0" smtClean="0">
                <a:latin typeface="Cambria" panose="02040503050406030204" pitchFamily="18" charset="0"/>
              </a:rPr>
              <a:t>выпущенное </a:t>
            </a:r>
            <a:r>
              <a:rPr lang="es-ES" sz="3200" dirty="0">
                <a:latin typeface="Cambria" panose="02040503050406030204" pitchFamily="18" charset="0"/>
              </a:rPr>
              <a:t>аудиторское заключение имеет </a:t>
            </a:r>
            <a:r>
              <a:rPr lang="es-ES" sz="3200" dirty="0" smtClean="0">
                <a:latin typeface="Cambria" panose="02040503050406030204" pitchFamily="18" charset="0"/>
              </a:rPr>
              <a:t>надлежащий</a:t>
            </a:r>
            <a:r>
              <a:rPr lang="ru-RU" sz="3200" dirty="0" smtClean="0">
                <a:latin typeface="Cambria" panose="02040503050406030204" pitchFamily="18" charset="0"/>
              </a:rPr>
              <a:t> </a:t>
            </a:r>
            <a:r>
              <a:rPr lang="es-ES" sz="3200" dirty="0" smtClean="0">
                <a:latin typeface="Cambria" panose="02040503050406030204" pitchFamily="18" charset="0"/>
              </a:rPr>
              <a:t>характер </a:t>
            </a:r>
            <a:r>
              <a:rPr lang="es-ES" sz="3200" dirty="0">
                <a:latin typeface="Cambria" panose="02040503050406030204" pitchFamily="18" charset="0"/>
              </a:rPr>
              <a:t>в конкретных обстоятельствах.</a:t>
            </a:r>
            <a:endParaRPr lang="ru-RU" sz="32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913309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Цель аудитора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5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81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latin typeface="Cambria" panose="02040503050406030204" pitchFamily="18" charset="0"/>
              </a:rPr>
              <a:t>О</a:t>
            </a:r>
            <a:r>
              <a:rPr lang="es-ES" sz="1800" b="1" dirty="0">
                <a:latin typeface="Cambria" panose="02040503050406030204" pitchFamily="18" charset="0"/>
              </a:rPr>
              <a:t>тветственность руковод</a:t>
            </a:r>
            <a:r>
              <a:rPr lang="ru-RU" sz="1800" b="1" dirty="0" err="1">
                <a:latin typeface="Cambria" panose="02040503050406030204" pitchFamily="18" charset="0"/>
              </a:rPr>
              <a:t>ителя</a:t>
            </a:r>
            <a:r>
              <a:rPr lang="es-ES" sz="1800" b="1" dirty="0">
                <a:latin typeface="Cambria" panose="02040503050406030204" pitchFamily="18" charset="0"/>
              </a:rPr>
              <a:t> за качество </a:t>
            </a:r>
            <a:r>
              <a:rPr lang="ru-RU" sz="1800" b="1" dirty="0">
                <a:latin typeface="Cambria" panose="02040503050406030204" pitchFamily="18" charset="0"/>
              </a:rPr>
              <a:t>аудита</a:t>
            </a:r>
            <a:endParaRPr lang="ru-RU" sz="1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s-ES" sz="1800" dirty="0">
                <a:latin typeface="Cambria" panose="02040503050406030204" pitchFamily="18" charset="0"/>
              </a:rPr>
              <a:t>Руководитель задания </a:t>
            </a:r>
            <a:r>
              <a:rPr lang="ru-RU" sz="1800" dirty="0">
                <a:latin typeface="Cambria" panose="02040503050406030204" pitchFamily="18" charset="0"/>
              </a:rPr>
              <a:t>несет</a:t>
            </a:r>
            <a:r>
              <a:rPr lang="es-ES" sz="1800" dirty="0">
                <a:latin typeface="Cambria" panose="02040503050406030204" pitchFamily="18" charset="0"/>
              </a:rPr>
              <a:t> ответственность за общее качество всех аудиторских заданий, на проведение которых он назначен</a:t>
            </a:r>
            <a:r>
              <a:rPr lang="ru-RU" sz="1800" dirty="0" smtClean="0">
                <a:latin typeface="Cambria" panose="02040503050406030204" pitchFamily="18" charset="0"/>
              </a:rPr>
              <a:t>.  Руководитель </a:t>
            </a:r>
            <a:r>
              <a:rPr lang="ru-RU" sz="1800" dirty="0">
                <a:latin typeface="Cambria" pitchFamily="18" charset="0"/>
              </a:rPr>
              <a:t>задания в своих действиях </a:t>
            </a:r>
            <a:r>
              <a:rPr lang="ru-RU" sz="1800" dirty="0" smtClean="0">
                <a:latin typeface="Cambria" pitchFamily="18" charset="0"/>
              </a:rPr>
              <a:t>и соответствующих </a:t>
            </a:r>
            <a:r>
              <a:rPr lang="ru-RU" sz="1800" dirty="0">
                <a:latin typeface="Cambria" pitchFamily="18" charset="0"/>
              </a:rPr>
              <a:t>поручениях членам аудиторской </a:t>
            </a:r>
            <a:r>
              <a:rPr lang="ru-RU" sz="1800" dirty="0" smtClean="0">
                <a:latin typeface="Cambria" pitchFamily="18" charset="0"/>
              </a:rPr>
              <a:t>группы подчеркивает: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 smtClean="0">
                <a:latin typeface="Cambria" pitchFamily="18" charset="0"/>
              </a:rPr>
              <a:t>  важность выполнения </a:t>
            </a:r>
            <a:r>
              <a:rPr lang="ru-RU" sz="1800" dirty="0">
                <a:latin typeface="Cambria" pitchFamily="18" charset="0"/>
              </a:rPr>
              <a:t>работ таким образом, чтобы </a:t>
            </a:r>
            <a:r>
              <a:rPr lang="ru-RU" sz="1800" dirty="0" smtClean="0">
                <a:latin typeface="Cambria" pitchFamily="18" charset="0"/>
              </a:rPr>
              <a:t>всегда соответствовать </a:t>
            </a:r>
            <a:r>
              <a:rPr lang="ru-RU" sz="1800" dirty="0">
                <a:latin typeface="Cambria" pitchFamily="18" charset="0"/>
              </a:rPr>
              <a:t>профессиональным стандартам </a:t>
            </a:r>
            <a:r>
              <a:rPr lang="ru-RU" sz="1800" dirty="0" smtClean="0">
                <a:latin typeface="Cambria" pitchFamily="18" charset="0"/>
              </a:rPr>
              <a:t>и применимым </a:t>
            </a:r>
            <a:r>
              <a:rPr lang="ru-RU" sz="1800" dirty="0">
                <a:latin typeface="Cambria" pitchFamily="18" charset="0"/>
              </a:rPr>
              <a:t>требованиям </a:t>
            </a:r>
            <a:r>
              <a:rPr lang="ru-RU" sz="1800" dirty="0" smtClean="0">
                <a:latin typeface="Cambria" pitchFamily="18" charset="0"/>
              </a:rPr>
              <a:t>законодательства,  </a:t>
            </a:r>
            <a:r>
              <a:rPr lang="ru-RU" sz="1800" dirty="0">
                <a:latin typeface="Cambria" pitchFamily="18" charset="0"/>
              </a:rPr>
              <a:t>безусловного соблюдения требований политики и </a:t>
            </a:r>
            <a:r>
              <a:rPr lang="ru-RU" sz="1800" dirty="0" smtClean="0">
                <a:latin typeface="Cambria" pitchFamily="18" charset="0"/>
              </a:rPr>
              <a:t>процедур организации </a:t>
            </a:r>
            <a:r>
              <a:rPr lang="ru-RU" sz="1800" dirty="0">
                <a:latin typeface="Cambria" pitchFamily="18" charset="0"/>
              </a:rPr>
              <a:t>по контролю </a:t>
            </a:r>
            <a:r>
              <a:rPr lang="ru-RU" sz="1800" dirty="0" smtClean="0">
                <a:latin typeface="Cambria" pitchFamily="18" charset="0"/>
              </a:rPr>
              <a:t>качества,  </a:t>
            </a:r>
            <a:r>
              <a:rPr lang="ru-RU" sz="1800" dirty="0">
                <a:latin typeface="Cambria" pitchFamily="18" charset="0"/>
              </a:rPr>
              <a:t>выпуска аудиторских заключений, которые всегда носят</a:t>
            </a:r>
            <a:br>
              <a:rPr lang="ru-RU" sz="1800" dirty="0">
                <a:latin typeface="Cambria" pitchFamily="18" charset="0"/>
              </a:rPr>
            </a:br>
            <a:r>
              <a:rPr lang="ru-RU" sz="1800" dirty="0">
                <a:latin typeface="Cambria" pitchFamily="18" charset="0"/>
              </a:rPr>
              <a:t>надлежащий характер в конкретных </a:t>
            </a:r>
            <a:r>
              <a:rPr lang="ru-RU" sz="1800" dirty="0" smtClean="0">
                <a:latin typeface="Cambria" pitchFamily="18" charset="0"/>
              </a:rPr>
              <a:t>обстоятельствах, способности </a:t>
            </a:r>
            <a:r>
              <a:rPr lang="ru-RU" sz="1800" dirty="0">
                <a:latin typeface="Cambria" pitchFamily="18" charset="0"/>
              </a:rPr>
              <a:t>членов аудиторской группы </a:t>
            </a:r>
            <a:r>
              <a:rPr lang="ru-RU" sz="1800" dirty="0" smtClean="0">
                <a:latin typeface="Cambria" pitchFamily="18" charset="0"/>
              </a:rPr>
              <a:t>поднимать вопросы</a:t>
            </a:r>
            <a:r>
              <a:rPr lang="ru-RU" sz="1800" dirty="0">
                <a:latin typeface="Cambria" pitchFamily="18" charset="0"/>
              </a:rPr>
              <a:t>, требующие решения, не опасаясь </a:t>
            </a:r>
            <a:r>
              <a:rPr lang="ru-RU" sz="1800" dirty="0" smtClean="0">
                <a:latin typeface="Cambria" pitchFamily="18" charset="0"/>
              </a:rPr>
              <a:t>негативных последствий </a:t>
            </a:r>
            <a:r>
              <a:rPr lang="ru-RU" sz="1800" dirty="0">
                <a:latin typeface="Cambria" pitchFamily="18" charset="0"/>
              </a:rPr>
              <a:t>для себя лично</a:t>
            </a:r>
            <a:r>
              <a:rPr lang="ru-RU" sz="18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то </a:t>
            </a:r>
            <a:r>
              <a:rPr lang="ru-RU" sz="1800" dirty="0">
                <a:latin typeface="Cambria" pitchFamily="18" charset="0"/>
              </a:rPr>
              <a:t>обстоятельство, что качество имеет принципиальное значение</a:t>
            </a:r>
            <a:br>
              <a:rPr lang="ru-RU" sz="1800" dirty="0">
                <a:latin typeface="Cambria" pitchFamily="18" charset="0"/>
              </a:rPr>
            </a:br>
            <a:r>
              <a:rPr lang="ru-RU" sz="1800" dirty="0">
                <a:latin typeface="Cambria" pitchFamily="18" charset="0"/>
              </a:rPr>
              <a:t>при проведении аудита. </a:t>
            </a:r>
            <a:br>
              <a:rPr lang="ru-RU" sz="1800" dirty="0">
                <a:latin typeface="Cambria" pitchFamily="18" charset="0"/>
              </a:rPr>
            </a:br>
            <a:endParaRPr lang="ru-RU" sz="1800" dirty="0">
              <a:latin typeface="Cambria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913309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6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60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mbria" panose="02040503050406030204" pitchFamily="18" charset="0"/>
              </a:rPr>
              <a:t> С</a:t>
            </a:r>
            <a:r>
              <a:rPr lang="es-ES" sz="2400" b="1" dirty="0">
                <a:latin typeface="Cambria" panose="02040503050406030204" pitchFamily="18" charset="0"/>
              </a:rPr>
              <a:t>оответствующие этические требования</a:t>
            </a:r>
            <a:endParaRPr lang="ru-RU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Cambria" panose="02040503050406030204" pitchFamily="18" charset="0"/>
              </a:rPr>
              <a:t>Члены </a:t>
            </a:r>
            <a:r>
              <a:rPr lang="es-ES" sz="2400" dirty="0">
                <a:latin typeface="Cambria" panose="02040503050406030204" pitchFamily="18" charset="0"/>
              </a:rPr>
              <a:t>аудиторской группы </a:t>
            </a:r>
            <a:r>
              <a:rPr lang="ru-RU" sz="2400" u="sng" dirty="0">
                <a:latin typeface="Cambria" panose="02040503050406030204" pitchFamily="18" charset="0"/>
              </a:rPr>
              <a:t>обязаны соблюдать этические требования</a:t>
            </a:r>
            <a:r>
              <a:rPr lang="ru-RU" sz="2400" dirty="0">
                <a:latin typeface="Cambria" panose="02040503050406030204" pitchFamily="18" charset="0"/>
              </a:rPr>
              <a:t>, а руководитель задания н</a:t>
            </a:r>
            <a:r>
              <a:rPr lang="es-ES" sz="2400" dirty="0">
                <a:latin typeface="Cambria" panose="02040503050406030204" pitchFamily="18" charset="0"/>
              </a:rPr>
              <a:t>а протяжении всего аудита </a:t>
            </a:r>
            <a:r>
              <a:rPr lang="es-ES" sz="2400" u="sng" dirty="0">
                <a:latin typeface="Cambria" panose="02040503050406030204" pitchFamily="18" charset="0"/>
              </a:rPr>
              <a:t>должен </a:t>
            </a:r>
            <a:r>
              <a:rPr lang="ru-RU" sz="2400" u="sng" dirty="0">
                <a:latin typeface="Cambria" panose="02040503050406030204" pitchFamily="18" charset="0"/>
              </a:rPr>
              <a:t>контролировать соблюдение этих требований</a:t>
            </a:r>
            <a:r>
              <a:rPr lang="ru-RU" sz="2400" dirty="0">
                <a:latin typeface="Cambria" panose="02040503050406030204" pitchFamily="18" charset="0"/>
              </a:rPr>
              <a:t> </a:t>
            </a:r>
            <a:r>
              <a:rPr lang="es-ES" sz="2400" dirty="0">
                <a:latin typeface="Cambria" panose="02040503050406030204" pitchFamily="18" charset="0"/>
              </a:rPr>
              <a:t>и, при необходимости, </a:t>
            </a:r>
            <a:r>
              <a:rPr lang="ru-RU" sz="2400" u="sng" dirty="0">
                <a:latin typeface="Cambria" panose="02040503050406030204" pitchFamily="18" charset="0"/>
              </a:rPr>
              <a:t>проводить </a:t>
            </a:r>
            <a:r>
              <a:rPr lang="es-ES" sz="2400" u="sng" dirty="0">
                <a:latin typeface="Cambria" panose="02040503050406030204" pitchFamily="18" charset="0"/>
              </a:rPr>
              <a:t>служебны</a:t>
            </a:r>
            <a:r>
              <a:rPr lang="ru-RU" sz="2400" u="sng" dirty="0">
                <a:latin typeface="Cambria" panose="02040503050406030204" pitchFamily="18" charset="0"/>
              </a:rPr>
              <a:t>е</a:t>
            </a:r>
            <a:r>
              <a:rPr lang="es-ES" sz="2400" u="sng" dirty="0">
                <a:latin typeface="Cambria" panose="02040503050406030204" pitchFamily="18" charset="0"/>
              </a:rPr>
              <a:t> расследовани</a:t>
            </a:r>
            <a:r>
              <a:rPr lang="ru-RU" sz="2400" u="sng" dirty="0">
                <a:latin typeface="Cambria" panose="02040503050406030204" pitchFamily="18" charset="0"/>
              </a:rPr>
              <a:t>я</a:t>
            </a:r>
            <a:r>
              <a:rPr lang="ru-RU" sz="2400" dirty="0">
                <a:latin typeface="Cambria" panose="02040503050406030204" pitchFamily="18" charset="0"/>
              </a:rPr>
              <a:t>, если имеются доказательства несоблюдения</a:t>
            </a:r>
            <a:r>
              <a:rPr lang="ru-RU" sz="2400" dirty="0"/>
              <a:t>. </a:t>
            </a:r>
            <a:endParaRPr lang="ru-RU" sz="2400" dirty="0" smtClean="0"/>
          </a:p>
          <a:p>
            <a:pPr marL="0" indent="0">
              <a:buNone/>
            </a:pPr>
            <a:endParaRPr lang="ru-RU" sz="2400" i="1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2400" b="1" i="1" dirty="0" smtClean="0">
                <a:latin typeface="Cambria" pitchFamily="18" charset="0"/>
              </a:rPr>
              <a:t>Независимость</a:t>
            </a:r>
            <a:r>
              <a:rPr lang="ru-RU" sz="2400" i="1" dirty="0">
                <a:latin typeface="Cambria" pitchFamily="18" charset="0"/>
              </a:rPr>
              <a:t/>
            </a:r>
            <a:br>
              <a:rPr lang="ru-RU" sz="2400" i="1" dirty="0">
                <a:latin typeface="Cambria" pitchFamily="18" charset="0"/>
              </a:rPr>
            </a:br>
            <a:r>
              <a:rPr lang="ru-RU" sz="2400" dirty="0" smtClean="0">
                <a:latin typeface="Cambria" pitchFamily="18" charset="0"/>
              </a:rPr>
              <a:t>Руководитель </a:t>
            </a:r>
            <a:r>
              <a:rPr lang="ru-RU" sz="2400" dirty="0">
                <a:latin typeface="Cambria" pitchFamily="18" charset="0"/>
              </a:rPr>
              <a:t>задания должен прийти к заключению о </a:t>
            </a:r>
            <a:r>
              <a:rPr lang="ru-RU" sz="2400" dirty="0" smtClean="0">
                <a:latin typeface="Cambria" pitchFamily="18" charset="0"/>
              </a:rPr>
              <a:t>соблюдении требований </a:t>
            </a:r>
            <a:r>
              <a:rPr lang="ru-RU" sz="2400" dirty="0">
                <a:latin typeface="Cambria" pitchFamily="18" charset="0"/>
              </a:rPr>
              <a:t>независимости, которые применяются к </a:t>
            </a:r>
            <a:r>
              <a:rPr lang="ru-RU" sz="2400" dirty="0" smtClean="0">
                <a:latin typeface="Cambria" pitchFamily="18" charset="0"/>
              </a:rPr>
              <a:t>конкретному аудиту</a:t>
            </a:r>
            <a:r>
              <a:rPr lang="ru-RU" sz="2400" dirty="0">
                <a:latin typeface="Cambria" pitchFamily="18" charset="0"/>
              </a:rPr>
              <a:t>.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913309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7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9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2400" b="1" dirty="0" smtClean="0"/>
          </a:p>
          <a:p>
            <a:pPr marL="0" indent="0">
              <a:buNone/>
            </a:pPr>
            <a:r>
              <a:rPr lang="ru-RU" sz="2800" b="1" dirty="0" smtClean="0">
                <a:latin typeface="Cambria" panose="02040503050406030204" pitchFamily="18" charset="0"/>
              </a:rPr>
              <a:t>П</a:t>
            </a:r>
            <a:r>
              <a:rPr lang="es-ES" sz="2800" b="1" dirty="0">
                <a:latin typeface="Cambria" panose="02040503050406030204" pitchFamily="18" charset="0"/>
              </a:rPr>
              <a:t>ринятие и продолжение отношений с клиентами и принятие и выполнение конкретных заданий</a:t>
            </a:r>
            <a:r>
              <a:rPr lang="ru-RU" sz="2800" b="1" dirty="0">
                <a:latin typeface="Cambria" panose="02040503050406030204" pitchFamily="18" charset="0"/>
              </a:rPr>
              <a:t> </a:t>
            </a:r>
            <a:endParaRPr lang="ru-RU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s-ES" sz="2800" dirty="0">
                <a:latin typeface="Cambria" panose="02040503050406030204" pitchFamily="18" charset="0"/>
              </a:rPr>
              <a:t>Руководитель задания должен убедиться в том, что </a:t>
            </a:r>
            <a:r>
              <a:rPr lang="es-ES" sz="2800" dirty="0" smtClean="0">
                <a:latin typeface="Cambria" panose="02040503050406030204" pitchFamily="18" charset="0"/>
              </a:rPr>
              <a:t>выполняются</a:t>
            </a:r>
            <a:r>
              <a:rPr lang="ru-RU" sz="2800" dirty="0" smtClean="0">
                <a:latin typeface="Cambria" panose="02040503050406030204" pitchFamily="18" charset="0"/>
              </a:rPr>
              <a:t> </a:t>
            </a:r>
            <a:r>
              <a:rPr lang="es-ES" sz="2800" dirty="0" smtClean="0">
                <a:latin typeface="Cambria" panose="02040503050406030204" pitchFamily="18" charset="0"/>
              </a:rPr>
              <a:t>надлежащие </a:t>
            </a:r>
            <a:r>
              <a:rPr lang="es-ES" sz="2800" dirty="0">
                <a:latin typeface="Cambria" panose="02040503050406030204" pitchFamily="18" charset="0"/>
              </a:rPr>
              <a:t>процедуры</a:t>
            </a:r>
            <a:r>
              <a:rPr lang="ru-RU" sz="2800" dirty="0">
                <a:latin typeface="Cambria" panose="02040503050406030204" pitchFamily="18" charset="0"/>
              </a:rPr>
              <a:t>, касающиеся</a:t>
            </a:r>
            <a:r>
              <a:rPr lang="es-ES" sz="2800" dirty="0">
                <a:latin typeface="Cambria" panose="02040503050406030204" pitchFamily="18" charset="0"/>
              </a:rPr>
              <a:t> принятия и </a:t>
            </a:r>
            <a:r>
              <a:rPr lang="es-ES" sz="2800" dirty="0" smtClean="0">
                <a:latin typeface="Cambria" panose="02040503050406030204" pitchFamily="18" charset="0"/>
              </a:rPr>
              <a:t>продолжения</a:t>
            </a:r>
            <a:r>
              <a:rPr lang="ru-RU" sz="2800" dirty="0" smtClean="0">
                <a:latin typeface="Cambria" panose="02040503050406030204" pitchFamily="18" charset="0"/>
              </a:rPr>
              <a:t> </a:t>
            </a:r>
            <a:r>
              <a:rPr lang="es-ES" sz="2800" dirty="0" smtClean="0">
                <a:latin typeface="Cambria" panose="02040503050406030204" pitchFamily="18" charset="0"/>
              </a:rPr>
              <a:t>отношений </a:t>
            </a:r>
            <a:r>
              <a:rPr lang="es-ES" sz="2800" dirty="0">
                <a:latin typeface="Cambria" panose="02040503050406030204" pitchFamily="18" charset="0"/>
              </a:rPr>
              <a:t>с клиентами, принятия и выполнения </a:t>
            </a:r>
            <a:r>
              <a:rPr lang="es-ES" sz="2800" dirty="0" smtClean="0">
                <a:latin typeface="Cambria" panose="02040503050406030204" pitchFamily="18" charset="0"/>
              </a:rPr>
              <a:t>определенных</a:t>
            </a:r>
            <a:r>
              <a:rPr lang="ru-RU" sz="2800" dirty="0" smtClean="0">
                <a:latin typeface="Cambria" panose="02040503050406030204" pitchFamily="18" charset="0"/>
              </a:rPr>
              <a:t> </a:t>
            </a:r>
            <a:r>
              <a:rPr lang="es-ES" sz="2800" dirty="0" smtClean="0">
                <a:latin typeface="Cambria" panose="02040503050406030204" pitchFamily="18" charset="0"/>
              </a:rPr>
              <a:t>заданий</a:t>
            </a:r>
            <a:r>
              <a:rPr lang="es-ES" sz="2800" dirty="0">
                <a:latin typeface="Cambria" panose="02040503050406030204" pitchFamily="18" charset="0"/>
              </a:rPr>
              <a:t>, а также должен определить, что сделанные в этом отношении выводы носят надлежащий характер</a:t>
            </a:r>
            <a:r>
              <a:rPr lang="ru-RU" sz="2800" dirty="0">
                <a:latin typeface="Cambria" panose="02040503050406030204" pitchFamily="18" charset="0"/>
              </a:rPr>
              <a:t>.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8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87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2400" b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ambria" panose="02040503050406030204" pitchFamily="18" charset="0"/>
              </a:rPr>
              <a:t>К</a:t>
            </a:r>
            <a:r>
              <a:rPr lang="es-ES" sz="2400" b="1" dirty="0">
                <a:latin typeface="Cambria" panose="02040503050406030204" pitchFamily="18" charset="0"/>
              </a:rPr>
              <a:t>адровые ресурсы</a:t>
            </a:r>
            <a:endParaRPr lang="ru-RU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s-ES" sz="2400" dirty="0">
                <a:latin typeface="Cambria" panose="02040503050406030204" pitchFamily="18" charset="0"/>
              </a:rPr>
              <a:t>Руководитель задания должен убедиться в том, что аудиторская группа, а также все эксперты аудитора, которые не входят в состав аудиторской группы, обладают соответствующими знаниями и навыками, чтобы</a:t>
            </a:r>
            <a:r>
              <a:rPr lang="es-ES" sz="2400" dirty="0" smtClean="0">
                <a:latin typeface="Cambria" panose="02040503050406030204" pitchFamily="18" charset="0"/>
              </a:rPr>
              <a:t>:</a:t>
            </a:r>
            <a:endParaRPr lang="ru-RU" sz="2400" dirty="0" smtClean="0">
              <a:latin typeface="Cambria" panose="02040503050406030204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latin typeface="Cambria" panose="02040503050406030204" pitchFamily="18" charset="0"/>
              </a:rPr>
              <a:t>  </a:t>
            </a:r>
            <a:r>
              <a:rPr lang="es-ES" sz="2400" dirty="0" smtClean="0">
                <a:latin typeface="Cambria" panose="02040503050406030204" pitchFamily="18" charset="0"/>
              </a:rPr>
              <a:t>провести </a:t>
            </a:r>
            <a:r>
              <a:rPr lang="es-ES" sz="2400" dirty="0">
                <a:latin typeface="Cambria" panose="02040503050406030204" pitchFamily="18" charset="0"/>
              </a:rPr>
              <a:t>аудит в соответствии с </a:t>
            </a:r>
            <a:r>
              <a:rPr lang="ru-RU" sz="2400" dirty="0" smtClean="0">
                <a:latin typeface="Cambria" panose="02040503050406030204" pitchFamily="18" charset="0"/>
              </a:rPr>
              <a:t>п</a:t>
            </a:r>
            <a:r>
              <a:rPr lang="es-ES" sz="2400" dirty="0" smtClean="0">
                <a:latin typeface="Cambria" panose="02040503050406030204" pitchFamily="18" charset="0"/>
              </a:rPr>
              <a:t>рофессиональными</a:t>
            </a:r>
            <a:r>
              <a:rPr lang="ru-RU" sz="2400" dirty="0" smtClean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стандартами </a:t>
            </a:r>
            <a:r>
              <a:rPr lang="es-ES" sz="2400" dirty="0">
                <a:latin typeface="Cambria" panose="02040503050406030204" pitchFamily="18" charset="0"/>
              </a:rPr>
              <a:t>и применимыми законодательными </a:t>
            </a:r>
            <a:r>
              <a:rPr lang="es-ES" sz="2400" dirty="0" smtClean="0">
                <a:latin typeface="Cambria" panose="02040503050406030204" pitchFamily="18" charset="0"/>
              </a:rPr>
              <a:t>и</a:t>
            </a:r>
            <a:r>
              <a:rPr lang="ru-RU" sz="2400" dirty="0" smtClean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нормативными </a:t>
            </a:r>
            <a:r>
              <a:rPr lang="es-ES" sz="2400" dirty="0">
                <a:latin typeface="Cambria" panose="02040503050406030204" pitchFamily="18" charset="0"/>
              </a:rPr>
              <a:t>требованиями</a:t>
            </a:r>
            <a:r>
              <a:rPr lang="es-ES" sz="2400" dirty="0" smtClean="0">
                <a:latin typeface="Cambria" panose="02040503050406030204" pitchFamily="18" charset="0"/>
              </a:rPr>
              <a:t>;</a:t>
            </a:r>
            <a:endParaRPr lang="ru-RU" sz="2400" dirty="0" smtClean="0">
              <a:latin typeface="Cambria" panose="02040503050406030204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обеспечить </a:t>
            </a:r>
            <a:r>
              <a:rPr lang="es-ES" sz="2400" dirty="0">
                <a:latin typeface="Cambria" panose="02040503050406030204" pitchFamily="18" charset="0"/>
              </a:rPr>
              <a:t>выпуск соответствующего </a:t>
            </a:r>
            <a:r>
              <a:rPr lang="es-ES" sz="2400" dirty="0" smtClean="0">
                <a:latin typeface="Cambria" panose="02040503050406030204" pitchFamily="18" charset="0"/>
              </a:rPr>
              <a:t>обстоятельствам</a:t>
            </a:r>
            <a:r>
              <a:rPr lang="ru-RU" sz="2400" dirty="0" smtClean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аудиторского </a:t>
            </a:r>
            <a:r>
              <a:rPr lang="es-ES" sz="2400" dirty="0">
                <a:latin typeface="Cambria" panose="02040503050406030204" pitchFamily="18" charset="0"/>
              </a:rPr>
              <a:t>заключения</a:t>
            </a:r>
            <a:r>
              <a:rPr lang="ru-RU" sz="2400" dirty="0">
                <a:latin typeface="Cambria" panose="02040503050406030204" pitchFamily="18" charset="0"/>
              </a:rPr>
              <a:t>.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9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mbria" pitchFamily="18" charset="0"/>
              </a:rPr>
              <a:t>При </a:t>
            </a:r>
            <a:r>
              <a:rPr lang="ru-RU" sz="2000" dirty="0">
                <a:latin typeface="Cambria" pitchFamily="18" charset="0"/>
              </a:rPr>
              <a:t>рассмотрении компетентности и необходимых возможностей,</a:t>
            </a:r>
            <a:br>
              <a:rPr lang="ru-RU" sz="2000" dirty="0">
                <a:latin typeface="Cambria" pitchFamily="18" charset="0"/>
              </a:rPr>
            </a:br>
            <a:r>
              <a:rPr lang="ru-RU" sz="2000" dirty="0">
                <a:latin typeface="Cambria" pitchFamily="18" charset="0"/>
              </a:rPr>
              <a:t>которыми должны обладать члены всей рабочей группы, руководитель</a:t>
            </a:r>
            <a:br>
              <a:rPr lang="ru-RU" sz="2000" dirty="0">
                <a:latin typeface="Cambria" pitchFamily="18" charset="0"/>
              </a:rPr>
            </a:br>
            <a:r>
              <a:rPr lang="ru-RU" sz="2000" dirty="0">
                <a:latin typeface="Cambria" pitchFamily="18" charset="0"/>
              </a:rPr>
              <a:t>задания может учесть такие критерии, как</a:t>
            </a:r>
            <a:r>
              <a:rPr lang="ru-RU" sz="2000" dirty="0" smtClean="0">
                <a:latin typeface="Cambria" pitchFamily="18" charset="0"/>
              </a:rPr>
              <a:t>: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понимание </a:t>
            </a:r>
            <a:r>
              <a:rPr lang="ru-RU" sz="2000" dirty="0">
                <a:latin typeface="Cambria" pitchFamily="18" charset="0"/>
              </a:rPr>
              <a:t>специфики аудиторских заданий </a:t>
            </a:r>
            <a:r>
              <a:rPr lang="ru-RU" sz="2000" dirty="0" smtClean="0">
                <a:latin typeface="Cambria" pitchFamily="18" charset="0"/>
              </a:rPr>
              <a:t>подобного характера </a:t>
            </a:r>
            <a:r>
              <a:rPr lang="ru-RU" sz="2000" dirty="0">
                <a:latin typeface="Cambria" pitchFamily="18" charset="0"/>
              </a:rPr>
              <a:t>и сложности, наличие практического опыта в </a:t>
            </a:r>
            <a:r>
              <a:rPr lang="ru-RU" sz="2000" dirty="0" smtClean="0">
                <a:latin typeface="Cambria" pitchFamily="18" charset="0"/>
              </a:rPr>
              <a:t>этой области</a:t>
            </a:r>
            <a:r>
              <a:rPr lang="ru-RU" sz="2000" dirty="0">
                <a:latin typeface="Cambria" pitchFamily="18" charset="0"/>
              </a:rPr>
              <a:t>, достигаемые соответствующей </a:t>
            </a:r>
            <a:r>
              <a:rPr lang="ru-RU" sz="2000" dirty="0" smtClean="0">
                <a:latin typeface="Cambria" pitchFamily="18" charset="0"/>
              </a:rPr>
              <a:t>профессиональной подготовкой </a:t>
            </a:r>
            <a:r>
              <a:rPr lang="ru-RU" sz="2000" dirty="0">
                <a:latin typeface="Cambria" pitchFamily="18" charset="0"/>
              </a:rPr>
              <a:t>и участием</a:t>
            </a:r>
            <a:r>
              <a:rPr lang="ru-RU" sz="20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понимание </a:t>
            </a:r>
            <a:r>
              <a:rPr lang="ru-RU" sz="2000" dirty="0">
                <a:latin typeface="Cambria" pitchFamily="18" charset="0"/>
              </a:rPr>
              <a:t>профессиональных стандартов и применимых</a:t>
            </a:r>
            <a:br>
              <a:rPr lang="ru-RU" sz="2000" dirty="0">
                <a:latin typeface="Cambria" pitchFamily="18" charset="0"/>
              </a:rPr>
            </a:br>
            <a:r>
              <a:rPr lang="ru-RU" sz="2000" dirty="0">
                <a:latin typeface="Cambria" pitchFamily="18" charset="0"/>
              </a:rPr>
              <a:t>законодательных и нормативных требований</a:t>
            </a:r>
            <a:r>
              <a:rPr lang="ru-RU" sz="20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технические </a:t>
            </a:r>
            <a:r>
              <a:rPr lang="ru-RU" sz="2000" dirty="0">
                <a:latin typeface="Cambria" pitchFamily="18" charset="0"/>
              </a:rPr>
              <a:t>знания, включая знание </a:t>
            </a:r>
            <a:r>
              <a:rPr lang="ru-RU" sz="2000" dirty="0" smtClean="0">
                <a:latin typeface="Cambria" pitchFamily="18" charset="0"/>
              </a:rPr>
              <a:t>соответствующих информационных </a:t>
            </a:r>
            <a:r>
              <a:rPr lang="ru-RU" sz="2000" dirty="0">
                <a:latin typeface="Cambria" pitchFamily="18" charset="0"/>
              </a:rPr>
              <a:t>технологий и специализированных областей</a:t>
            </a:r>
            <a:br>
              <a:rPr lang="ru-RU" sz="2000" dirty="0">
                <a:latin typeface="Cambria" pitchFamily="18" charset="0"/>
              </a:rPr>
            </a:br>
            <a:r>
              <a:rPr lang="ru-RU" sz="2000" dirty="0">
                <a:latin typeface="Cambria" pitchFamily="18" charset="0"/>
              </a:rPr>
              <a:t>бухгалтерского учета или аудита</a:t>
            </a:r>
            <a:r>
              <a:rPr lang="ru-RU" sz="20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 </a:t>
            </a:r>
            <a:r>
              <a:rPr lang="ru-RU" sz="2000" dirty="0">
                <a:latin typeface="Cambria" pitchFamily="18" charset="0"/>
              </a:rPr>
              <a:t>знание отраслей, в которых клиент осуществляет </a:t>
            </a:r>
            <a:r>
              <a:rPr lang="ru-RU" sz="2000" dirty="0" smtClean="0">
                <a:latin typeface="Cambria" pitchFamily="18" charset="0"/>
              </a:rPr>
              <a:t>свою деятельность;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способность </a:t>
            </a:r>
            <a:r>
              <a:rPr lang="ru-RU" sz="2000" dirty="0">
                <a:latin typeface="Cambria" pitchFamily="18" charset="0"/>
              </a:rPr>
              <a:t>применять профессиональное суждение</a:t>
            </a:r>
            <a:r>
              <a:rPr lang="ru-RU" sz="20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>
                <a:latin typeface="Cambria" pitchFamily="18" charset="0"/>
              </a:rPr>
              <a:t> </a:t>
            </a:r>
            <a:r>
              <a:rPr lang="ru-RU" sz="2000" dirty="0" smtClean="0">
                <a:latin typeface="Cambria" pitchFamily="18" charset="0"/>
              </a:rPr>
              <a:t> понимание </a:t>
            </a:r>
            <a:r>
              <a:rPr lang="ru-RU" sz="2000" dirty="0">
                <a:latin typeface="Cambria" pitchFamily="18" charset="0"/>
              </a:rPr>
              <a:t>политики и процедур контроля качества аудиторской</a:t>
            </a:r>
            <a:br>
              <a:rPr lang="ru-RU" sz="2000" dirty="0">
                <a:latin typeface="Cambria" pitchFamily="18" charset="0"/>
              </a:rPr>
            </a:br>
            <a:r>
              <a:rPr lang="ru-RU" sz="2000" dirty="0">
                <a:latin typeface="Cambria" pitchFamily="18" charset="0"/>
              </a:rPr>
              <a:t>организации.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10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80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2800" b="1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Cambria" pitchFamily="18" charset="0"/>
              </a:rPr>
              <a:t>Руководство</a:t>
            </a:r>
            <a:r>
              <a:rPr lang="ru-RU" sz="2800" b="1" dirty="0">
                <a:latin typeface="Cambria" pitchFamily="18" charset="0"/>
              </a:rPr>
              <a:t>, контроль и проведение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s-ES" sz="2800" dirty="0">
                <a:latin typeface="Cambria" panose="02040503050406030204" pitchFamily="18" charset="0"/>
              </a:rPr>
              <a:t>Руководитель задания несет ответственность:</a:t>
            </a:r>
            <a:br>
              <a:rPr lang="es-ES" sz="2800" dirty="0">
                <a:latin typeface="Cambria" panose="02040503050406030204" pitchFamily="18" charset="0"/>
              </a:rPr>
            </a:br>
            <a:r>
              <a:rPr lang="es-ES" sz="2800" dirty="0">
                <a:latin typeface="Cambria" panose="02040503050406030204" pitchFamily="18" charset="0"/>
              </a:rPr>
              <a:t>(</a:t>
            </a:r>
            <a:r>
              <a:rPr lang="ru-RU" sz="2800" dirty="0">
                <a:latin typeface="Cambria" panose="02040503050406030204" pitchFamily="18" charset="0"/>
              </a:rPr>
              <a:t>а</a:t>
            </a:r>
            <a:r>
              <a:rPr lang="es-ES" sz="2800" dirty="0">
                <a:latin typeface="Cambria" panose="02040503050406030204" pitchFamily="18" charset="0"/>
              </a:rPr>
              <a:t>) за руководство, контроль и проведение задания в соответствии с профессиональными стандартами и применимым</a:t>
            </a:r>
            <a:r>
              <a:rPr lang="ru-RU" sz="2800" dirty="0">
                <a:latin typeface="Cambria" panose="02040503050406030204" pitchFamily="18" charset="0"/>
              </a:rPr>
              <a:t> законодательством;</a:t>
            </a:r>
            <a:r>
              <a:rPr lang="es-ES" sz="2800" dirty="0">
                <a:latin typeface="Cambria" panose="02040503050406030204" pitchFamily="18" charset="0"/>
              </a:rPr>
              <a:t/>
            </a:r>
            <a:br>
              <a:rPr lang="es-ES" sz="2800" dirty="0">
                <a:latin typeface="Cambria" panose="02040503050406030204" pitchFamily="18" charset="0"/>
              </a:rPr>
            </a:br>
            <a:r>
              <a:rPr lang="es-ES" sz="2800" dirty="0">
                <a:latin typeface="Cambria" panose="02040503050406030204" pitchFamily="18" charset="0"/>
              </a:rPr>
              <a:t>(</a:t>
            </a:r>
            <a:r>
              <a:rPr lang="ru-RU" sz="2800" dirty="0">
                <a:latin typeface="Cambria" panose="02040503050406030204" pitchFamily="18" charset="0"/>
              </a:rPr>
              <a:t>б</a:t>
            </a:r>
            <a:r>
              <a:rPr lang="es-ES" sz="2800" dirty="0">
                <a:latin typeface="Cambria" panose="02040503050406030204" pitchFamily="18" charset="0"/>
              </a:rPr>
              <a:t>) за соответствие аудиторского заключения </a:t>
            </a:r>
            <a:r>
              <a:rPr lang="es-ES" sz="2800" dirty="0" smtClean="0">
                <a:latin typeface="Cambria" panose="02040503050406030204" pitchFamily="18" charset="0"/>
              </a:rPr>
              <a:t>обстоятельствам</a:t>
            </a:r>
            <a:r>
              <a:rPr lang="ru-RU" sz="2800" dirty="0" smtClean="0">
                <a:latin typeface="Cambria" panose="02040503050406030204" pitchFamily="18" charset="0"/>
              </a:rPr>
              <a:t>  </a:t>
            </a:r>
            <a:r>
              <a:rPr lang="es-ES" sz="2800" dirty="0" smtClean="0">
                <a:latin typeface="Cambria" panose="02040503050406030204" pitchFamily="18" charset="0"/>
              </a:rPr>
              <a:t>задания</a:t>
            </a:r>
            <a:r>
              <a:rPr lang="es-ES" sz="2800" dirty="0">
                <a:latin typeface="Cambria" panose="02040503050406030204" pitchFamily="18" charset="0"/>
              </a:rPr>
              <a:t>.</a:t>
            </a:r>
            <a:endParaRPr lang="ru-RU" sz="28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 – выполнение задания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11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20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2800" b="1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es-ES" sz="1800" dirty="0" smtClean="0">
                <a:latin typeface="Cambria" panose="02040503050406030204" pitchFamily="18" charset="0"/>
              </a:rPr>
              <a:t>Руководитель </a:t>
            </a:r>
            <a:r>
              <a:rPr lang="es-ES" sz="1800" dirty="0">
                <a:latin typeface="Cambria" panose="02040503050406030204" pitchFamily="18" charset="0"/>
              </a:rPr>
              <a:t>задания </a:t>
            </a:r>
            <a:r>
              <a:rPr lang="ru-RU" sz="1800" dirty="0" smtClean="0">
                <a:latin typeface="Cambria" panose="02040503050406030204" pitchFamily="18" charset="0"/>
              </a:rPr>
              <a:t>должен информировать группу о</a:t>
            </a:r>
            <a:r>
              <a:rPr lang="es-ES" sz="1800" dirty="0" smtClean="0">
                <a:latin typeface="Cambria" panose="02040503050406030204" pitchFamily="18" charset="0"/>
              </a:rPr>
              <a:t>:</a:t>
            </a:r>
            <a:endParaRPr lang="ru-RU" sz="1800" dirty="0" smtClean="0">
              <a:latin typeface="Cambria" panose="02040503050406030204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800" dirty="0" smtClean="0">
                <a:latin typeface="Cambria" panose="02040503050406030204" pitchFamily="18" charset="0"/>
              </a:rPr>
              <a:t> их </a:t>
            </a:r>
            <a:r>
              <a:rPr lang="ru-RU" sz="1800" dirty="0">
                <a:latin typeface="Cambria" pitchFamily="18" charset="0"/>
              </a:rPr>
              <a:t>обязанности, включая необходимость </a:t>
            </a:r>
            <a:r>
              <a:rPr lang="ru-RU" sz="1800" dirty="0" smtClean="0">
                <a:latin typeface="Cambria" pitchFamily="18" charset="0"/>
              </a:rPr>
              <a:t>соблюдения соответствующих </a:t>
            </a:r>
            <a:r>
              <a:rPr lang="ru-RU" sz="1800" dirty="0">
                <a:latin typeface="Cambria" pitchFamily="18" charset="0"/>
              </a:rPr>
              <a:t>этических требований, а также </a:t>
            </a:r>
            <a:r>
              <a:rPr lang="ru-RU" sz="1800" dirty="0" smtClean="0">
                <a:latin typeface="Cambria" pitchFamily="18" charset="0"/>
              </a:rPr>
              <a:t>необходимость планирования </a:t>
            </a:r>
            <a:r>
              <a:rPr lang="ru-RU" sz="1800" dirty="0">
                <a:latin typeface="Cambria" pitchFamily="18" charset="0"/>
              </a:rPr>
              <a:t>и проведения аудита с </a:t>
            </a:r>
            <a:r>
              <a:rPr lang="ru-RU" sz="1800" dirty="0" smtClean="0">
                <a:latin typeface="Cambria" pitchFamily="18" charset="0"/>
              </a:rPr>
              <a:t>профессиональным скептицизмом</a:t>
            </a:r>
            <a:r>
              <a:rPr lang="ru-RU" sz="1800" dirty="0">
                <a:latin typeface="Cambria" pitchFamily="18" charset="0"/>
              </a:rPr>
              <a:t>, как того требует стандарт МСА </a:t>
            </a:r>
            <a:r>
              <a:rPr lang="ru-RU" sz="1800" dirty="0" smtClean="0">
                <a:latin typeface="Cambria" pitchFamily="18" charset="0"/>
              </a:rPr>
              <a:t>200;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обязанности </a:t>
            </a:r>
            <a:r>
              <a:rPr lang="ru-RU" sz="1800" dirty="0">
                <a:latin typeface="Cambria" pitchFamily="18" charset="0"/>
              </a:rPr>
              <a:t>каждого из партнеров в случае, когда </a:t>
            </a:r>
            <a:r>
              <a:rPr lang="ru-RU" sz="1800" dirty="0" smtClean="0">
                <a:latin typeface="Cambria" pitchFamily="18" charset="0"/>
              </a:rPr>
              <a:t>для проведения </a:t>
            </a:r>
            <a:r>
              <a:rPr lang="ru-RU" sz="1800" dirty="0">
                <a:latin typeface="Cambria" pitchFamily="18" charset="0"/>
              </a:rPr>
              <a:t>аудита привлекается более одного партнера</a:t>
            </a:r>
            <a:r>
              <a:rPr lang="ru-RU" sz="18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 </a:t>
            </a:r>
            <a:r>
              <a:rPr lang="ru-RU" sz="1800" dirty="0">
                <a:latin typeface="Cambria" pitchFamily="18" charset="0"/>
              </a:rPr>
              <a:t>цели работ, которые необходимо выполнить</a:t>
            </a:r>
            <a:r>
              <a:rPr lang="ru-RU" sz="18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 </a:t>
            </a:r>
            <a:r>
              <a:rPr lang="ru-RU" sz="1800" dirty="0">
                <a:latin typeface="Cambria" pitchFamily="18" charset="0"/>
              </a:rPr>
              <a:t>характер бизнеса </a:t>
            </a:r>
            <a:r>
              <a:rPr lang="ru-RU" sz="1800" dirty="0" err="1">
                <a:latin typeface="Cambria" pitchFamily="18" charset="0"/>
              </a:rPr>
              <a:t>аудируемой</a:t>
            </a:r>
            <a:r>
              <a:rPr lang="ru-RU" sz="1800" dirty="0">
                <a:latin typeface="Cambria" pitchFamily="18" charset="0"/>
              </a:rPr>
              <a:t> организации</a:t>
            </a:r>
            <a:r>
              <a:rPr lang="ru-RU" sz="18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 </a:t>
            </a:r>
            <a:r>
              <a:rPr lang="ru-RU" sz="1800" dirty="0">
                <a:latin typeface="Cambria" pitchFamily="18" charset="0"/>
              </a:rPr>
              <a:t>вопросы, связанные с риском</a:t>
            </a:r>
            <a:r>
              <a:rPr lang="ru-RU" sz="18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 </a:t>
            </a:r>
            <a:r>
              <a:rPr lang="ru-RU" sz="1800" dirty="0">
                <a:latin typeface="Cambria" pitchFamily="18" charset="0"/>
              </a:rPr>
              <a:t>проблемы, которые могут возникать</a:t>
            </a:r>
            <a:r>
              <a:rPr lang="ru-RU" sz="18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 </a:t>
            </a:r>
            <a:r>
              <a:rPr lang="ru-RU" sz="1800" dirty="0">
                <a:latin typeface="Cambria" pitchFamily="18" charset="0"/>
              </a:rPr>
              <a:t>детальный подход к выполнению данного аудита. 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 – выполнение задания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12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69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Cambria" pitchFamily="18" charset="0"/>
              </a:rPr>
              <a:t>Контроль</a:t>
            </a:r>
            <a:r>
              <a:rPr lang="ru-RU" sz="1800" dirty="0" smtClean="0">
                <a:latin typeface="Cambria" pitchFamily="18" charset="0"/>
              </a:rPr>
              <a:t> </a:t>
            </a:r>
            <a:r>
              <a:rPr lang="ru-RU" sz="1800" dirty="0">
                <a:latin typeface="Cambria" pitchFamily="18" charset="0"/>
              </a:rPr>
              <a:t>включает такие мероприятия, как</a:t>
            </a:r>
            <a:r>
              <a:rPr lang="ru-RU" sz="1800" dirty="0" smtClean="0">
                <a:latin typeface="Cambria" pitchFamily="18" charset="0"/>
              </a:rPr>
              <a:t>: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 </a:t>
            </a:r>
            <a:r>
              <a:rPr lang="ru-RU" sz="1800" dirty="0">
                <a:latin typeface="Cambria" pitchFamily="18" charset="0"/>
              </a:rPr>
              <a:t>контроль за ходом выполнения аудита</a:t>
            </a:r>
            <a:r>
              <a:rPr lang="ru-RU" sz="18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 </a:t>
            </a:r>
            <a:r>
              <a:rPr lang="ru-RU" sz="1800" dirty="0">
                <a:latin typeface="Cambria" pitchFamily="18" charset="0"/>
              </a:rPr>
              <a:t>анализ компетентности и способностей отдельных </a:t>
            </a:r>
            <a:r>
              <a:rPr lang="ru-RU" sz="1800" dirty="0" smtClean="0">
                <a:latin typeface="Cambria" pitchFamily="18" charset="0"/>
              </a:rPr>
              <a:t>членов аудиторской </a:t>
            </a:r>
            <a:r>
              <a:rPr lang="ru-RU" sz="1800" dirty="0">
                <a:latin typeface="Cambria" pitchFamily="18" charset="0"/>
              </a:rPr>
              <a:t>группы, включая понимание того, имеется ли у </a:t>
            </a:r>
            <a:r>
              <a:rPr lang="ru-RU" sz="1800" dirty="0" smtClean="0">
                <a:latin typeface="Cambria" pitchFamily="18" charset="0"/>
              </a:rPr>
              <a:t>них достаточное </a:t>
            </a:r>
            <a:r>
              <a:rPr lang="ru-RU" sz="1800" dirty="0">
                <a:latin typeface="Cambria" pitchFamily="18" charset="0"/>
              </a:rPr>
              <a:t>время для выполнения порученных им работ</a:t>
            </a:r>
            <a:r>
              <a:rPr lang="ru-RU" sz="1800" dirty="0" smtClean="0">
                <a:latin typeface="Cambria" pitchFamily="18" charset="0"/>
              </a:rPr>
              <a:t>, </a:t>
            </a:r>
            <a:r>
              <a:rPr lang="ru-RU" sz="1800" dirty="0">
                <a:latin typeface="Cambria" pitchFamily="18" charset="0"/>
              </a:rPr>
              <a:t>понимают ли они полученные </a:t>
            </a:r>
            <a:r>
              <a:rPr lang="ru-RU" sz="1800" dirty="0" smtClean="0">
                <a:latin typeface="Cambria" pitchFamily="18" charset="0"/>
              </a:rPr>
              <a:t/>
            </a:r>
            <a:br>
              <a:rPr lang="ru-RU" sz="1800" dirty="0" smtClean="0">
                <a:latin typeface="Cambria" pitchFamily="18" charset="0"/>
              </a:rPr>
            </a:br>
            <a:r>
              <a:rPr lang="ru-RU" sz="1800" dirty="0" smtClean="0">
                <a:latin typeface="Cambria" pitchFamily="18" charset="0"/>
              </a:rPr>
              <a:t>инструкции</a:t>
            </a:r>
            <a:r>
              <a:rPr lang="ru-RU" sz="1800" dirty="0">
                <a:latin typeface="Cambria" pitchFamily="18" charset="0"/>
              </a:rPr>
              <a:t>, а также того</a:t>
            </a:r>
            <a:r>
              <a:rPr lang="ru-RU" sz="1800" dirty="0" smtClean="0">
                <a:latin typeface="Cambria" pitchFamily="18" charset="0"/>
              </a:rPr>
              <a:t>, выполняются </a:t>
            </a:r>
            <a:r>
              <a:rPr lang="ru-RU" sz="1800" dirty="0">
                <a:latin typeface="Cambria" pitchFamily="18" charset="0"/>
              </a:rPr>
              <a:t>ли работы в соответствии с </a:t>
            </a:r>
            <a:r>
              <a:rPr lang="ru-RU" sz="1800" dirty="0" smtClean="0">
                <a:latin typeface="Cambria" pitchFamily="18" charset="0"/>
              </a:rPr>
              <a:t>запланированным  </a:t>
            </a:r>
            <a:r>
              <a:rPr lang="ru-RU" sz="1800" dirty="0">
                <a:latin typeface="Cambria" pitchFamily="18" charset="0"/>
              </a:rPr>
              <a:t>подходом к конкретному аудиторскому заданию</a:t>
            </a:r>
            <a:r>
              <a:rPr lang="ru-RU" sz="1800" dirty="0" smtClean="0">
                <a:latin typeface="Cambria" pitchFamily="18" charset="0"/>
              </a:rPr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рассмотрение </a:t>
            </a:r>
            <a:r>
              <a:rPr lang="ru-RU" sz="1800" dirty="0">
                <a:latin typeface="Cambria" pitchFamily="18" charset="0"/>
              </a:rPr>
              <a:t>значимых вопросов, возникающих в </a:t>
            </a:r>
            <a:r>
              <a:rPr lang="ru-RU" sz="1800" dirty="0" smtClean="0">
                <a:latin typeface="Cambria" pitchFamily="18" charset="0"/>
              </a:rPr>
              <a:t>ходе </a:t>
            </a:r>
            <a:r>
              <a:rPr lang="ru-RU" sz="1800" dirty="0">
                <a:latin typeface="Cambria" pitchFamily="18" charset="0"/>
              </a:rPr>
              <a:t>проводимого </a:t>
            </a:r>
            <a:br>
              <a:rPr lang="ru-RU" sz="1800" dirty="0">
                <a:latin typeface="Cambria" pitchFamily="18" charset="0"/>
              </a:rPr>
            </a:br>
            <a:r>
              <a:rPr lang="ru-RU" sz="1800" dirty="0" smtClean="0">
                <a:latin typeface="Cambria" pitchFamily="18" charset="0"/>
              </a:rPr>
              <a:t>аудита</a:t>
            </a:r>
            <a:r>
              <a:rPr lang="ru-RU" sz="1800" dirty="0">
                <a:latin typeface="Cambria" pitchFamily="18" charset="0"/>
              </a:rPr>
              <a:t>, изучение их значимости и </a:t>
            </a:r>
            <a:r>
              <a:rPr lang="ru-RU" sz="1800" dirty="0" smtClean="0">
                <a:latin typeface="Cambria" pitchFamily="18" charset="0"/>
              </a:rPr>
              <a:t>внесение </a:t>
            </a:r>
            <a:r>
              <a:rPr lang="ru-RU" sz="1800" dirty="0">
                <a:latin typeface="Cambria" pitchFamily="18" charset="0"/>
              </a:rPr>
              <a:t>соответствующих корректив в</a:t>
            </a:r>
            <a:br>
              <a:rPr lang="ru-RU" sz="1800" dirty="0">
                <a:latin typeface="Cambria" pitchFamily="18" charset="0"/>
              </a:rPr>
            </a:br>
            <a:r>
              <a:rPr lang="ru-RU" sz="1800" dirty="0" smtClean="0">
                <a:latin typeface="Cambria" pitchFamily="18" charset="0"/>
              </a:rPr>
              <a:t>изначально запланированный </a:t>
            </a:r>
            <a:r>
              <a:rPr lang="ru-RU" sz="1800" dirty="0">
                <a:latin typeface="Cambria" pitchFamily="18" charset="0"/>
              </a:rPr>
              <a:t>подход; </a:t>
            </a:r>
            <a:endParaRPr lang="ru-RU" sz="1800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800" dirty="0">
                <a:latin typeface="Cambria" pitchFamily="18" charset="0"/>
              </a:rPr>
              <a:t> </a:t>
            </a:r>
            <a:r>
              <a:rPr lang="ru-RU" sz="1800" dirty="0" smtClean="0">
                <a:latin typeface="Cambria" pitchFamily="18" charset="0"/>
              </a:rPr>
              <a:t>выявление </a:t>
            </a:r>
            <a:r>
              <a:rPr lang="ru-RU" sz="1800" dirty="0">
                <a:latin typeface="Cambria" pitchFamily="18" charset="0"/>
              </a:rPr>
              <a:t>вопросов для консультаций или рассмотрения </a:t>
            </a:r>
            <a:r>
              <a:rPr lang="ru-RU" sz="1800" dirty="0" smtClean="0">
                <a:latin typeface="Cambria" pitchFamily="18" charset="0"/>
              </a:rPr>
              <a:t>более </a:t>
            </a:r>
            <a:r>
              <a:rPr lang="ru-RU" sz="1800" dirty="0">
                <a:latin typeface="Cambria" pitchFamily="18" charset="0"/>
              </a:rPr>
              <a:t>опытными</a:t>
            </a:r>
            <a:br>
              <a:rPr lang="ru-RU" sz="1800" dirty="0">
                <a:latin typeface="Cambria" pitchFamily="18" charset="0"/>
              </a:rPr>
            </a:br>
            <a:r>
              <a:rPr lang="ru-RU" sz="1800" dirty="0" smtClean="0">
                <a:latin typeface="Cambria" pitchFamily="18" charset="0"/>
              </a:rPr>
              <a:t>членами </a:t>
            </a:r>
            <a:r>
              <a:rPr lang="ru-RU" sz="1800" dirty="0">
                <a:latin typeface="Cambria" pitchFamily="18" charset="0"/>
              </a:rPr>
              <a:t>аудиторской группы в ходе </a:t>
            </a:r>
            <a:r>
              <a:rPr lang="ru-RU" sz="1800" dirty="0" smtClean="0">
                <a:latin typeface="Cambria" pitchFamily="18" charset="0"/>
              </a:rPr>
              <a:t>выполнения  задания</a:t>
            </a:r>
            <a:r>
              <a:rPr lang="ru-RU" sz="1800" dirty="0">
                <a:latin typeface="Cambria" pitchFamily="18" charset="0"/>
              </a:rPr>
              <a:t>.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 – выполнение задания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13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26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ambria" pitchFamily="18" charset="0"/>
              </a:rPr>
              <a:t>Обзорные проверки </a:t>
            </a:r>
            <a:endParaRPr lang="ru-RU" sz="24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Cambria" pitchFamily="18" charset="0"/>
              </a:rPr>
              <a:t>Руководитель </a:t>
            </a:r>
            <a:r>
              <a:rPr lang="ru-RU" sz="2400" dirty="0">
                <a:latin typeface="Cambria" pitchFamily="18" charset="0"/>
              </a:rPr>
              <a:t>задания должен принять на себя ответственность </a:t>
            </a:r>
            <a:r>
              <a:rPr lang="ru-RU" sz="2400" dirty="0" smtClean="0">
                <a:latin typeface="Cambria" pitchFamily="18" charset="0"/>
              </a:rPr>
              <a:t>за проведение </a:t>
            </a:r>
            <a:r>
              <a:rPr lang="ru-RU" sz="2400" dirty="0">
                <a:latin typeface="Cambria" pitchFamily="18" charset="0"/>
              </a:rPr>
              <a:t>обзорных проверок в соответствии с политикой </a:t>
            </a:r>
            <a:r>
              <a:rPr lang="ru-RU" sz="2400" dirty="0" smtClean="0">
                <a:latin typeface="Cambria" pitchFamily="18" charset="0"/>
              </a:rPr>
              <a:t>и процедурами </a:t>
            </a:r>
            <a:r>
              <a:rPr lang="ru-RU" sz="2400" dirty="0">
                <a:latin typeface="Cambria" pitchFamily="18" charset="0"/>
              </a:rPr>
              <a:t>аудиторской организации по проведению </a:t>
            </a:r>
            <a:r>
              <a:rPr lang="ru-RU" sz="2400" dirty="0" smtClean="0">
                <a:latin typeface="Cambria" pitchFamily="18" charset="0"/>
              </a:rPr>
              <a:t>обзорных проверок. </a:t>
            </a:r>
            <a:r>
              <a:rPr lang="ru-RU" sz="2400" dirty="0">
                <a:latin typeface="Cambria" pitchFamily="18" charset="0"/>
              </a:rPr>
              <a:t/>
            </a:r>
            <a:br>
              <a:rPr lang="ru-RU" sz="2400" dirty="0">
                <a:latin typeface="Cambria" pitchFamily="18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 – выполнение задания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14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27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Cambria" pitchFamily="18" charset="0"/>
              </a:rPr>
              <a:t>Обзорные проверки </a:t>
            </a:r>
            <a:endParaRPr lang="ru-RU" sz="24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Cambria" panose="02040503050406030204" pitchFamily="18" charset="0"/>
              </a:rPr>
              <a:t>Обзорная проверка заключается в рассмотрении того, соответствуют</a:t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>
                <a:latin typeface="Cambria" panose="02040503050406030204" pitchFamily="18" charset="0"/>
              </a:rPr>
              <a:t>ли </a:t>
            </a:r>
            <a:r>
              <a:rPr lang="ru-RU" sz="1800" dirty="0" smtClean="0">
                <a:latin typeface="Cambria" panose="02040503050406030204" pitchFamily="18" charset="0"/>
              </a:rPr>
              <a:t>действительности </a:t>
            </a:r>
            <a:r>
              <a:rPr lang="ru-RU" sz="1800" dirty="0">
                <a:latin typeface="Cambria" panose="02040503050406030204" pitchFamily="18" charset="0"/>
              </a:rPr>
              <a:t>следующие утверждения</a:t>
            </a:r>
            <a:r>
              <a:rPr lang="ru-RU" sz="1800" dirty="0" smtClean="0">
                <a:latin typeface="Cambria" panose="020405030504060302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 smtClean="0">
                <a:latin typeface="Cambria" panose="02040503050406030204" pitchFamily="18" charset="0"/>
              </a:rPr>
              <a:t> работа </a:t>
            </a:r>
            <a:r>
              <a:rPr lang="ru-RU" sz="1800" dirty="0">
                <a:latin typeface="Cambria" panose="02040503050406030204" pitchFamily="18" charset="0"/>
              </a:rPr>
              <a:t>выполнена в соответствии с </a:t>
            </a:r>
            <a:r>
              <a:rPr lang="ru-RU" sz="1800" dirty="0" smtClean="0">
                <a:latin typeface="Cambria" panose="02040503050406030204" pitchFamily="18" charset="0"/>
              </a:rPr>
              <a:t>профессиональными стандартами </a:t>
            </a:r>
            <a:r>
              <a:rPr lang="ru-RU" sz="1800" dirty="0">
                <a:latin typeface="Cambria" panose="02040503050406030204" pitchFamily="18" charset="0"/>
              </a:rPr>
              <a:t>и применимыми законодательными и </a:t>
            </a:r>
            <a:r>
              <a:rPr lang="ru-RU" sz="1800" dirty="0" smtClean="0">
                <a:latin typeface="Cambria" panose="02040503050406030204" pitchFamily="18" charset="0"/>
              </a:rPr>
              <a:t>нормативными требованиями;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значимые </a:t>
            </a:r>
            <a:r>
              <a:rPr lang="ru-RU" sz="1800" dirty="0">
                <a:latin typeface="Cambria" panose="02040503050406030204" pitchFamily="18" charset="0"/>
              </a:rPr>
              <a:t>вопросы были вынесены на </a:t>
            </a:r>
            <a:r>
              <a:rPr lang="ru-RU" sz="1800" dirty="0" smtClean="0">
                <a:latin typeface="Cambria" panose="02040503050406030204" pitchFamily="18" charset="0"/>
              </a:rPr>
              <a:t>дальнейшее рассмотрение;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надлежащие </a:t>
            </a:r>
            <a:r>
              <a:rPr lang="ru-RU" sz="1800" dirty="0">
                <a:latin typeface="Cambria" panose="02040503050406030204" pitchFamily="18" charset="0"/>
              </a:rPr>
              <a:t>консультации имели место, а сделанные на </a:t>
            </a:r>
            <a:r>
              <a:rPr lang="ru-RU" sz="1800" dirty="0" smtClean="0">
                <a:latin typeface="Cambria" panose="02040503050406030204" pitchFamily="18" charset="0"/>
              </a:rPr>
              <a:t>их основе </a:t>
            </a:r>
            <a:r>
              <a:rPr lang="ru-RU" sz="1800" dirty="0">
                <a:latin typeface="Cambria" panose="02040503050406030204" pitchFamily="18" charset="0"/>
              </a:rPr>
              <a:t>выводы задокументированы и применены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 существует </a:t>
            </a:r>
            <a:r>
              <a:rPr lang="ru-RU" sz="1800" dirty="0">
                <a:latin typeface="Cambria" panose="02040503050406030204" pitchFamily="18" charset="0"/>
              </a:rPr>
              <a:t>необходимость пересмотреть характер, сроки и объем</a:t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>
                <a:latin typeface="Cambria" panose="02040503050406030204" pitchFamily="18" charset="0"/>
              </a:rPr>
              <a:t>выполненной </a:t>
            </a:r>
            <a:r>
              <a:rPr lang="ru-RU" sz="1800" dirty="0" smtClean="0">
                <a:latin typeface="Cambria" panose="02040503050406030204" pitchFamily="18" charset="0"/>
              </a:rPr>
              <a:t>работы;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выполненная </a:t>
            </a:r>
            <a:r>
              <a:rPr lang="ru-RU" sz="1800" dirty="0">
                <a:latin typeface="Cambria" panose="02040503050406030204" pitchFamily="18" charset="0"/>
              </a:rPr>
              <a:t>работа поддерживает сделанные выводы </a:t>
            </a:r>
            <a:r>
              <a:rPr lang="ru-RU" sz="1800" dirty="0" smtClean="0">
                <a:latin typeface="Cambria" panose="02040503050406030204" pitchFamily="18" charset="0"/>
              </a:rPr>
              <a:t>и  надлежащим </a:t>
            </a:r>
            <a:r>
              <a:rPr lang="ru-RU" sz="1800" dirty="0">
                <a:latin typeface="Cambria" panose="02040503050406030204" pitchFamily="18" charset="0"/>
              </a:rPr>
              <a:t>образом задокументирована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полученные </a:t>
            </a:r>
            <a:r>
              <a:rPr lang="ru-RU" sz="1800" dirty="0">
                <a:latin typeface="Cambria" panose="02040503050406030204" pitchFamily="18" charset="0"/>
              </a:rPr>
              <a:t>доказательства достаточны и носят </a:t>
            </a:r>
            <a:r>
              <a:rPr lang="ru-RU" sz="1800" dirty="0" smtClean="0">
                <a:latin typeface="Cambria" panose="02040503050406030204" pitchFamily="18" charset="0"/>
              </a:rPr>
              <a:t>надлежащий характер</a:t>
            </a:r>
            <a:r>
              <a:rPr lang="ru-RU" sz="1800" dirty="0">
                <a:latin typeface="Cambria" panose="02040503050406030204" pitchFamily="18" charset="0"/>
              </a:rPr>
              <a:t>, чтобы поддержать аудиторское заключение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цели </a:t>
            </a:r>
            <a:r>
              <a:rPr lang="ru-RU" sz="1800" dirty="0">
                <a:latin typeface="Cambria" panose="02040503050406030204" pitchFamily="18" charset="0"/>
              </a:rPr>
              <a:t>всех процедур данного аудиторского задания достигнуты.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6876" y="-4589"/>
            <a:ext cx="8452724" cy="84130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 – выполнение задания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15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82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Cambria" panose="02040503050406030204" pitchFamily="18" charset="0"/>
              </a:rPr>
              <a:t>Консультации</a:t>
            </a: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Cambria" pitchFamily="18" charset="0"/>
              </a:rPr>
              <a:t>Руководитель </a:t>
            </a:r>
            <a:r>
              <a:rPr lang="ru-RU" sz="1800" dirty="0">
                <a:latin typeface="Cambria" panose="02040503050406030204" pitchFamily="18" charset="0"/>
              </a:rPr>
              <a:t>задания должен</a:t>
            </a:r>
            <a:r>
              <a:rPr lang="ru-RU" sz="1800" dirty="0" smtClean="0">
                <a:latin typeface="Cambria" panose="020405030504060302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нести </a:t>
            </a:r>
            <a:r>
              <a:rPr lang="ru-RU" sz="1800" dirty="0">
                <a:latin typeface="Cambria" panose="02040503050406030204" pitchFamily="18" charset="0"/>
              </a:rPr>
              <a:t>ответственность за то, чтобы члены аудиторской группы</a:t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>
                <a:latin typeface="Cambria" panose="02040503050406030204" pitchFamily="18" charset="0"/>
              </a:rPr>
              <a:t>надлежащим образом консультировались по сложным </a:t>
            </a:r>
            <a:r>
              <a:rPr lang="ru-RU" sz="1800" dirty="0" smtClean="0">
                <a:latin typeface="Cambria" panose="02040503050406030204" pitchFamily="18" charset="0"/>
              </a:rPr>
              <a:t>или спорным </a:t>
            </a:r>
            <a:r>
              <a:rPr lang="ru-RU" sz="1800" dirty="0">
                <a:latin typeface="Cambria" panose="02040503050406030204" pitchFamily="18" charset="0"/>
              </a:rPr>
              <a:t>вопросам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 </a:t>
            </a:r>
            <a:r>
              <a:rPr lang="ru-RU" sz="1800" dirty="0">
                <a:latin typeface="Cambria" panose="02040503050406030204" pitchFamily="18" charset="0"/>
              </a:rPr>
              <a:t>убедиться в том, что члены аудиторской группы во </a:t>
            </a:r>
            <a:r>
              <a:rPr lang="ru-RU" sz="1800" dirty="0" smtClean="0">
                <a:latin typeface="Cambria" panose="02040503050406030204" pitchFamily="18" charset="0"/>
              </a:rPr>
              <a:t>время проведения </a:t>
            </a:r>
            <a:r>
              <a:rPr lang="ru-RU" sz="1800" dirty="0">
                <a:latin typeface="Cambria" panose="02040503050406030204" pitchFamily="18" charset="0"/>
              </a:rPr>
              <a:t>задания организовали получение </a:t>
            </a:r>
            <a:r>
              <a:rPr lang="ru-RU" sz="1800" dirty="0" smtClean="0">
                <a:latin typeface="Cambria" panose="02040503050406030204" pitchFamily="18" charset="0"/>
              </a:rPr>
              <a:t>необходимых консультаций </a:t>
            </a:r>
            <a:r>
              <a:rPr lang="ru-RU" sz="1800" dirty="0">
                <a:latin typeface="Cambria" panose="02040503050406030204" pitchFamily="18" charset="0"/>
              </a:rPr>
              <a:t>как внутри аудиторской группы, так и </a:t>
            </a:r>
            <a:r>
              <a:rPr lang="ru-RU" sz="1800" dirty="0" smtClean="0">
                <a:latin typeface="Cambria" panose="02040503050406030204" pitchFamily="18" charset="0"/>
              </a:rPr>
              <a:t>между аудиторской </a:t>
            </a:r>
            <a:r>
              <a:rPr lang="ru-RU" sz="1800" dirty="0">
                <a:latin typeface="Cambria" panose="02040503050406030204" pitchFamily="18" charset="0"/>
              </a:rPr>
              <a:t>группой и другими </a:t>
            </a:r>
            <a:r>
              <a:rPr lang="ru-RU" sz="1800" dirty="0" smtClean="0">
                <a:latin typeface="Cambria" panose="02040503050406030204" pitchFamily="18" charset="0"/>
              </a:rPr>
              <a:t>специалистами соответствующего </a:t>
            </a:r>
            <a:r>
              <a:rPr lang="ru-RU" sz="1800" dirty="0">
                <a:latin typeface="Cambria" panose="02040503050406030204" pitchFamily="18" charset="0"/>
              </a:rPr>
              <a:t>уровня внутри организации или за ее</a:t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>
                <a:latin typeface="Cambria" panose="02040503050406030204" pitchFamily="18" charset="0"/>
              </a:rPr>
              <a:t>пределами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убедиться </a:t>
            </a:r>
            <a:r>
              <a:rPr lang="ru-RU" sz="1800" dirty="0">
                <a:latin typeface="Cambria" panose="02040503050406030204" pitchFamily="18" charset="0"/>
              </a:rPr>
              <a:t>в том, что характер и объемы этих консультаций, </a:t>
            </a:r>
            <a:r>
              <a:rPr lang="ru-RU" sz="1800" dirty="0" smtClean="0">
                <a:latin typeface="Cambria" panose="02040503050406030204" pitchFamily="18" charset="0"/>
              </a:rPr>
              <a:t>а также </a:t>
            </a:r>
            <a:r>
              <a:rPr lang="ru-RU" sz="1800" dirty="0">
                <a:latin typeface="Cambria" panose="02040503050406030204" pitchFamily="18" charset="0"/>
              </a:rPr>
              <a:t>выводы, сделанные на их основе, согласованы с теми, </a:t>
            </a:r>
            <a:r>
              <a:rPr lang="ru-RU" sz="1800" dirty="0" smtClean="0">
                <a:latin typeface="Cambria" panose="02040503050406030204" pitchFamily="18" charset="0"/>
              </a:rPr>
              <a:t>кто их </a:t>
            </a:r>
            <a:r>
              <a:rPr lang="ru-RU" sz="1800" dirty="0">
                <a:latin typeface="Cambria" panose="02040503050406030204" pitchFamily="18" charset="0"/>
              </a:rPr>
              <a:t>предоставил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определить</a:t>
            </a:r>
            <a:r>
              <a:rPr lang="ru-RU" sz="1800" dirty="0">
                <a:latin typeface="Cambria" panose="02040503050406030204" pitchFamily="18" charset="0"/>
              </a:rPr>
              <a:t>, что выводы, сделанные на основе консультаций,</a:t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 smtClean="0">
                <a:latin typeface="Cambria" panose="02040503050406030204" pitchFamily="18" charset="0"/>
              </a:rPr>
              <a:t>реализованы.</a:t>
            </a:r>
            <a:r>
              <a:rPr lang="ru-RU" sz="1800" dirty="0">
                <a:latin typeface="Cambria" panose="02040503050406030204" pitchFamily="18" charset="0"/>
              </a:rPr>
              <a:t/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 – выполнение задания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16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30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Cambria" panose="02040503050406030204" pitchFamily="18" charset="0"/>
              </a:rPr>
              <a:t>Проверка качества выполнения задания</a:t>
            </a: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Cambria" panose="02040503050406030204" pitchFamily="18" charset="0"/>
              </a:rPr>
              <a:t>При проведении аудита финансовой отчетности организаций, ценные</a:t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>
                <a:latin typeface="Cambria" panose="02040503050406030204" pitchFamily="18" charset="0"/>
              </a:rPr>
              <a:t>бумаги которых допущены к организованным торгам, а также</a:t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>
                <a:latin typeface="Cambria" panose="02040503050406030204" pitchFamily="18" charset="0"/>
              </a:rPr>
              <a:t>проведении аудита в иных случаях, когда аудиторская организация</a:t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>
                <a:latin typeface="Cambria" panose="02040503050406030204" pitchFamily="18" charset="0"/>
              </a:rPr>
              <a:t>определила, что по ним необходима проверка качества выполнения</a:t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>
                <a:latin typeface="Cambria" panose="02040503050406030204" pitchFamily="18" charset="0"/>
              </a:rPr>
              <a:t>задания, руководитель задания должен</a:t>
            </a:r>
            <a:r>
              <a:rPr lang="ru-RU" sz="1800" dirty="0" smtClean="0">
                <a:latin typeface="Cambria" panose="020405030504060302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определить</a:t>
            </a:r>
            <a:r>
              <a:rPr lang="ru-RU" sz="1800" dirty="0">
                <a:latin typeface="Cambria" panose="02040503050406030204" pitchFamily="18" charset="0"/>
              </a:rPr>
              <a:t>, что состоялось назначение лица, ответственного за</a:t>
            </a:r>
            <a:br>
              <a:rPr lang="ru-RU" sz="1800" dirty="0">
                <a:latin typeface="Cambria" panose="02040503050406030204" pitchFamily="18" charset="0"/>
              </a:rPr>
            </a:br>
            <a:r>
              <a:rPr lang="ru-RU" sz="1800" dirty="0">
                <a:latin typeface="Cambria" panose="02040503050406030204" pitchFamily="18" charset="0"/>
              </a:rPr>
              <a:t>проверку качества выполнения задания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обсуждать </a:t>
            </a:r>
            <a:r>
              <a:rPr lang="ru-RU" sz="1800" dirty="0">
                <a:latin typeface="Cambria" panose="02040503050406030204" pitchFamily="18" charset="0"/>
              </a:rPr>
              <a:t>важные вопросы, возникающие в </a:t>
            </a:r>
            <a:r>
              <a:rPr lang="ru-RU" sz="1800" dirty="0" smtClean="0">
                <a:latin typeface="Cambria" panose="02040503050406030204" pitchFamily="18" charset="0"/>
              </a:rPr>
              <a:t>течение проводимого </a:t>
            </a:r>
            <a:r>
              <a:rPr lang="ru-RU" sz="1800" dirty="0">
                <a:latin typeface="Cambria" panose="02040503050406030204" pitchFamily="18" charset="0"/>
              </a:rPr>
              <a:t>аудита, включая и те, что выявляются на </a:t>
            </a:r>
            <a:r>
              <a:rPr lang="ru-RU" sz="1800" dirty="0" smtClean="0">
                <a:latin typeface="Cambria" panose="02040503050406030204" pitchFamily="18" charset="0"/>
              </a:rPr>
              <a:t>этапе проверки </a:t>
            </a:r>
            <a:r>
              <a:rPr lang="ru-RU" sz="1800" dirty="0">
                <a:latin typeface="Cambria" panose="02040503050406030204" pitchFamily="18" charset="0"/>
              </a:rPr>
              <a:t>качества выполнения задания, с лицом</a:t>
            </a:r>
            <a:r>
              <a:rPr lang="ru-RU" sz="1800" dirty="0" smtClean="0">
                <a:latin typeface="Cambria" panose="02040503050406030204" pitchFamily="18" charset="0"/>
              </a:rPr>
              <a:t>, осуществляющим </a:t>
            </a:r>
            <a:r>
              <a:rPr lang="ru-RU" sz="1800" dirty="0">
                <a:latin typeface="Cambria" panose="02040503050406030204" pitchFamily="18" charset="0"/>
              </a:rPr>
              <a:t>такую проверку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не </a:t>
            </a:r>
            <a:r>
              <a:rPr lang="ru-RU" sz="1800" dirty="0">
                <a:latin typeface="Cambria" panose="02040503050406030204" pitchFamily="18" charset="0"/>
              </a:rPr>
              <a:t>датировать аудиторское заключение до завершения </a:t>
            </a:r>
            <a:r>
              <a:rPr lang="ru-RU" sz="1800" dirty="0" smtClean="0">
                <a:latin typeface="Cambria" panose="02040503050406030204" pitchFamily="18" charset="0"/>
              </a:rPr>
              <a:t>проверки.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 – выполнение задания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17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85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Cambria" panose="02040503050406030204" pitchFamily="18" charset="0"/>
              </a:rPr>
              <a:t>Проверка качества выполнения задания</a:t>
            </a: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Cambria" panose="02040503050406030204" pitchFamily="18" charset="0"/>
              </a:rPr>
              <a:t>Лицо, осуществляющее проверку качества выполнения задания</a:t>
            </a:r>
            <a:r>
              <a:rPr lang="ru-RU" sz="1800" dirty="0" smtClean="0">
                <a:latin typeface="Cambria" panose="02040503050406030204" pitchFamily="18" charset="0"/>
              </a:rPr>
              <a:t>,  должно </a:t>
            </a:r>
            <a:r>
              <a:rPr lang="ru-RU" sz="1800" dirty="0">
                <a:latin typeface="Cambria" panose="02040503050406030204" pitchFamily="18" charset="0"/>
              </a:rPr>
              <a:t>провести объективную оценку сделанных аудиторской группой </a:t>
            </a:r>
            <a:r>
              <a:rPr lang="ru-RU" sz="1800" dirty="0" smtClean="0">
                <a:latin typeface="Cambria" panose="02040503050406030204" pitchFamily="18" charset="0"/>
              </a:rPr>
              <a:t>значимых </a:t>
            </a:r>
            <a:r>
              <a:rPr lang="ru-RU" sz="1800" dirty="0">
                <a:latin typeface="Cambria" panose="02040503050406030204" pitchFamily="18" charset="0"/>
              </a:rPr>
              <a:t>суждений</a:t>
            </a:r>
            <a:r>
              <a:rPr lang="ru-RU" sz="1800" dirty="0" smtClean="0">
                <a:latin typeface="Cambria" panose="02040503050406030204" pitchFamily="18" charset="0"/>
              </a:rPr>
              <a:t>, </a:t>
            </a:r>
            <a:r>
              <a:rPr lang="ru-RU" sz="1800" dirty="0">
                <a:latin typeface="Cambria" panose="02040503050406030204" pitchFamily="18" charset="0"/>
              </a:rPr>
              <a:t>и выводов, полученных при </a:t>
            </a:r>
            <a:r>
              <a:rPr lang="ru-RU" sz="1800" dirty="0" smtClean="0">
                <a:latin typeface="Cambria" panose="02040503050406030204" pitchFamily="18" charset="0"/>
              </a:rPr>
              <a:t>формировании аудиторского </a:t>
            </a:r>
            <a:r>
              <a:rPr lang="ru-RU" sz="1800" dirty="0">
                <a:latin typeface="Cambria" panose="02040503050406030204" pitchFamily="18" charset="0"/>
              </a:rPr>
              <a:t>заключения. </a:t>
            </a:r>
          </a:p>
          <a:p>
            <a:pPr marL="0" indent="0">
              <a:buNone/>
            </a:pPr>
            <a:r>
              <a:rPr lang="ru-RU" sz="1800" dirty="0" smtClean="0">
                <a:latin typeface="Cambria" panose="02040503050406030204" pitchFamily="18" charset="0"/>
              </a:rPr>
              <a:t>Данная </a:t>
            </a:r>
            <a:r>
              <a:rPr lang="ru-RU" sz="1800" dirty="0">
                <a:latin typeface="Cambria" panose="02040503050406030204" pitchFamily="18" charset="0"/>
              </a:rPr>
              <a:t>оценка должна включать</a:t>
            </a:r>
            <a:r>
              <a:rPr lang="ru-RU" sz="1800" dirty="0" smtClean="0">
                <a:latin typeface="Cambria" panose="020405030504060302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 обсуждение </a:t>
            </a:r>
            <a:r>
              <a:rPr lang="ru-RU" sz="1800" dirty="0">
                <a:latin typeface="Cambria" panose="02040503050406030204" pitchFamily="18" charset="0"/>
              </a:rPr>
              <a:t>значимых вопросов с руководителем задания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 анализ </a:t>
            </a:r>
            <a:r>
              <a:rPr lang="ru-RU" sz="1800" dirty="0">
                <a:latin typeface="Cambria" panose="02040503050406030204" pitchFamily="18" charset="0"/>
              </a:rPr>
              <a:t>финансовой отчетности и предлагаемого </a:t>
            </a:r>
            <a:r>
              <a:rPr lang="ru-RU" sz="1800" dirty="0" smtClean="0">
                <a:latin typeface="Cambria" panose="02040503050406030204" pitchFamily="18" charset="0"/>
              </a:rPr>
              <a:t>аудиторского заключения;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 </a:t>
            </a:r>
            <a:r>
              <a:rPr lang="ru-RU" sz="1800" dirty="0">
                <a:latin typeface="Cambria" panose="02040503050406030204" pitchFamily="18" charset="0"/>
              </a:rPr>
              <a:t>выборочную проверку аудиторской документации в </a:t>
            </a:r>
            <a:r>
              <a:rPr lang="ru-RU" sz="1800" dirty="0" smtClean="0">
                <a:latin typeface="Cambria" panose="02040503050406030204" pitchFamily="18" charset="0"/>
              </a:rPr>
              <a:t>отношении значимых </a:t>
            </a:r>
            <a:r>
              <a:rPr lang="ru-RU" sz="1800" dirty="0">
                <a:latin typeface="Cambria" panose="02040503050406030204" pitchFamily="18" charset="0"/>
              </a:rPr>
              <a:t>суждений, принятых аудиторской группой, </a:t>
            </a:r>
            <a:r>
              <a:rPr lang="ru-RU" sz="1800" dirty="0" smtClean="0">
                <a:latin typeface="Cambria" panose="02040503050406030204" pitchFamily="18" charset="0"/>
              </a:rPr>
              <a:t>и сделанных </a:t>
            </a:r>
            <a:r>
              <a:rPr lang="ru-RU" sz="1800" dirty="0">
                <a:latin typeface="Cambria" panose="02040503050406030204" pitchFamily="18" charset="0"/>
              </a:rPr>
              <a:t>ею выводов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 оценку </a:t>
            </a:r>
            <a:r>
              <a:rPr lang="ru-RU" sz="1800" dirty="0">
                <a:latin typeface="Cambria" panose="02040503050406030204" pitchFamily="18" charset="0"/>
              </a:rPr>
              <a:t>выводов, которые сделала аудиторская группа </a:t>
            </a:r>
            <a:r>
              <a:rPr lang="ru-RU" sz="1800" dirty="0" smtClean="0">
                <a:latin typeface="Cambria" panose="02040503050406030204" pitchFamily="18" charset="0"/>
              </a:rPr>
              <a:t>при формулировании </a:t>
            </a:r>
            <a:r>
              <a:rPr lang="ru-RU" sz="1800" dirty="0">
                <a:latin typeface="Cambria" panose="02040503050406030204" pitchFamily="18" charset="0"/>
              </a:rPr>
              <a:t>аудиторского заключения, и анализ того</a:t>
            </a:r>
            <a:r>
              <a:rPr lang="ru-RU" sz="1800" dirty="0" smtClean="0">
                <a:latin typeface="Cambria" panose="02040503050406030204" pitchFamily="18" charset="0"/>
              </a:rPr>
              <a:t>, </a:t>
            </a:r>
            <a:r>
              <a:rPr lang="ru-RU" sz="1800" dirty="0">
                <a:latin typeface="Cambria" panose="02040503050406030204" pitchFamily="18" charset="0"/>
              </a:rPr>
              <a:t>является ли предлагаемое аудиторское заключение правильным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 – выполнение задания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18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21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Cambria" panose="02040503050406030204" pitchFamily="18" charset="0"/>
              </a:rPr>
              <a:t>Проверка качества выполнения задания</a:t>
            </a: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Cambria" pitchFamily="18" charset="0"/>
              </a:rPr>
              <a:t>При применении </a:t>
            </a:r>
            <a:r>
              <a:rPr lang="ru-RU" sz="1800" dirty="0">
                <a:latin typeface="Cambria" panose="02040503050406030204" pitchFamily="18" charset="0"/>
              </a:rPr>
              <a:t>МСА </a:t>
            </a:r>
            <a:r>
              <a:rPr lang="ru-RU" sz="1800" dirty="0" smtClean="0">
                <a:latin typeface="Cambria" panose="02040503050406030204" pitchFamily="18" charset="0"/>
              </a:rPr>
              <a:t>701 «Ключевые вопросы аудита»  </a:t>
            </a:r>
            <a:r>
              <a:rPr lang="ru-RU" sz="1800" dirty="0">
                <a:latin typeface="Cambria" panose="02040503050406030204" pitchFamily="18" charset="0"/>
              </a:rPr>
              <a:t>выводы, сделанные </a:t>
            </a:r>
            <a:r>
              <a:rPr lang="ru-RU" sz="1800" dirty="0" smtClean="0">
                <a:latin typeface="Cambria" panose="02040503050406030204" pitchFamily="18" charset="0"/>
              </a:rPr>
              <a:t>аудиторской группой </a:t>
            </a:r>
            <a:r>
              <a:rPr lang="ru-RU" sz="1800" dirty="0">
                <a:latin typeface="Cambria" panose="02040503050406030204" pitchFamily="18" charset="0"/>
              </a:rPr>
              <a:t>при формировании аудиторского заключения, </a:t>
            </a:r>
            <a:r>
              <a:rPr lang="ru-RU" sz="1800" dirty="0" smtClean="0">
                <a:latin typeface="Cambria" panose="02040503050406030204" pitchFamily="18" charset="0"/>
              </a:rPr>
              <a:t>включают определение: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ключевых </a:t>
            </a:r>
            <a:r>
              <a:rPr lang="ru-RU" sz="1800" dirty="0">
                <a:latin typeface="Cambria" panose="02040503050406030204" pitchFamily="18" charset="0"/>
              </a:rPr>
              <a:t>вопросов аудита, подлежащих включению </a:t>
            </a:r>
            <a:r>
              <a:rPr lang="ru-RU" sz="1800" dirty="0" smtClean="0">
                <a:latin typeface="Cambria" panose="02040503050406030204" pitchFamily="18" charset="0"/>
              </a:rPr>
              <a:t>в аудиторское </a:t>
            </a:r>
            <a:r>
              <a:rPr lang="ru-RU" sz="1800" dirty="0">
                <a:latin typeface="Cambria" panose="02040503050406030204" pitchFamily="18" charset="0"/>
              </a:rPr>
              <a:t>заключение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ключевых </a:t>
            </a:r>
            <a:r>
              <a:rPr lang="ru-RU" sz="1800" dirty="0">
                <a:latin typeface="Cambria" panose="02040503050406030204" pitchFamily="18" charset="0"/>
              </a:rPr>
              <a:t>вопросов аудита, о которых не будет сообщено </a:t>
            </a:r>
            <a:r>
              <a:rPr lang="ru-RU" sz="1800" dirty="0" smtClean="0">
                <a:latin typeface="Cambria" panose="02040503050406030204" pitchFamily="18" charset="0"/>
              </a:rPr>
              <a:t>в аудиторском </a:t>
            </a:r>
            <a:r>
              <a:rPr lang="ru-RU" sz="1800" dirty="0">
                <a:latin typeface="Cambria" panose="02040503050406030204" pitchFamily="18" charset="0"/>
              </a:rPr>
              <a:t>заключении в соответствии с пунктом 14 МСА 701</a:t>
            </a:r>
            <a:r>
              <a:rPr lang="ru-RU" sz="1800" dirty="0" smtClean="0">
                <a:latin typeface="Cambria" panose="02040503050406030204" pitchFamily="18" charset="0"/>
              </a:rPr>
              <a:t>,  если </a:t>
            </a:r>
            <a:r>
              <a:rPr lang="ru-RU" sz="1800" dirty="0">
                <a:latin typeface="Cambria" panose="02040503050406030204" pitchFamily="18" charset="0"/>
              </a:rPr>
              <a:t>они имеются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если </a:t>
            </a:r>
            <a:r>
              <a:rPr lang="ru-RU" sz="1800" dirty="0">
                <a:latin typeface="Cambria" panose="02040503050406030204" pitchFamily="18" charset="0"/>
              </a:rPr>
              <a:t>применимо, в зависимости от конкретных фактов </a:t>
            </a:r>
            <a:r>
              <a:rPr lang="ru-RU" sz="1800" dirty="0" smtClean="0">
                <a:latin typeface="Cambria" panose="02040503050406030204" pitchFamily="18" charset="0"/>
              </a:rPr>
              <a:t>и  обстоятельств </a:t>
            </a:r>
            <a:r>
              <a:rPr lang="ru-RU" sz="1800" dirty="0">
                <a:latin typeface="Cambria" panose="02040503050406030204" pitchFamily="18" charset="0"/>
              </a:rPr>
              <a:t>организации и аудита, того, что </a:t>
            </a:r>
            <a:r>
              <a:rPr lang="ru-RU" sz="1800" dirty="0" smtClean="0">
                <a:latin typeface="Cambria" panose="02040503050406030204" pitchFamily="18" charset="0"/>
              </a:rPr>
              <a:t>ключевые вопросы </a:t>
            </a:r>
            <a:r>
              <a:rPr lang="ru-RU" sz="1800" dirty="0">
                <a:latin typeface="Cambria" panose="02040503050406030204" pitchFamily="18" charset="0"/>
              </a:rPr>
              <a:t>аудита, информацию о которых следует сообщить </a:t>
            </a:r>
            <a:r>
              <a:rPr lang="ru-RU" sz="1800" dirty="0" smtClean="0">
                <a:latin typeface="Cambria" panose="02040503050406030204" pitchFamily="18" charset="0"/>
              </a:rPr>
              <a:t>в  аудиторском </a:t>
            </a:r>
            <a:r>
              <a:rPr lang="ru-RU" sz="1800" dirty="0">
                <a:latin typeface="Cambria" panose="02040503050406030204" pitchFamily="18" charset="0"/>
              </a:rPr>
              <a:t>заключении, отсутствуют.</a:t>
            </a:r>
            <a:br>
              <a:rPr lang="ru-RU" sz="1800" dirty="0">
                <a:latin typeface="Cambria" panose="02040503050406030204" pitchFamily="18" charset="0"/>
              </a:rPr>
            </a:br>
            <a:endParaRPr lang="ru-RU" sz="18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Cambria" panose="02040503050406030204" pitchFamily="18" charset="0"/>
              </a:rPr>
              <a:t>Проверка </a:t>
            </a:r>
            <a:r>
              <a:rPr lang="ru-RU" sz="1800" dirty="0">
                <a:latin typeface="Cambria" panose="02040503050406030204" pitchFamily="18" charset="0"/>
              </a:rPr>
              <a:t>предлагаемого аудиторского заключения </a:t>
            </a:r>
            <a:r>
              <a:rPr lang="ru-RU" sz="1800" dirty="0" smtClean="0">
                <a:latin typeface="Cambria" panose="02040503050406030204" pitchFamily="18" charset="0"/>
              </a:rPr>
              <a:t> также включает </a:t>
            </a:r>
            <a:r>
              <a:rPr lang="ru-RU" sz="1800" dirty="0">
                <a:latin typeface="Cambria" panose="02040503050406030204" pitchFamily="18" charset="0"/>
              </a:rPr>
              <a:t>рассмотрение формулировки</a:t>
            </a:r>
            <a:r>
              <a:rPr lang="ru-RU" sz="1800" dirty="0" smtClean="0">
                <a:latin typeface="Cambria" panose="02040503050406030204" pitchFamily="18" charset="0"/>
              </a:rPr>
              <a:t>, предлагаемой </a:t>
            </a:r>
            <a:r>
              <a:rPr lang="ru-RU" sz="1800" dirty="0">
                <a:latin typeface="Cambria" panose="02040503050406030204" pitchFamily="18" charset="0"/>
              </a:rPr>
              <a:t>для включения в раздел «Ключевые вопросы аудита».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 – выполнение задания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19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Cambria" panose="02040503050406030204" pitchFamily="18" charset="0"/>
              </a:rPr>
              <a:t>Проверка качества выполнения задания</a:t>
            </a:r>
            <a:endParaRPr lang="ru-RU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Cambria" panose="02040503050406030204" pitchFamily="18" charset="0"/>
              </a:rPr>
              <a:t>При проведении аудита финансовой отчетности организаций, </a:t>
            </a:r>
            <a:r>
              <a:rPr lang="ru-RU" sz="1800" dirty="0" smtClean="0">
                <a:latin typeface="Cambria" panose="02040503050406030204" pitchFamily="18" charset="0"/>
              </a:rPr>
              <a:t>ценные бумаги </a:t>
            </a:r>
            <a:r>
              <a:rPr lang="ru-RU" sz="1800" dirty="0">
                <a:latin typeface="Cambria" panose="02040503050406030204" pitchFamily="18" charset="0"/>
              </a:rPr>
              <a:t>которых допущены к организованным торгам, лицо</a:t>
            </a:r>
            <a:r>
              <a:rPr lang="ru-RU" sz="1800" dirty="0" smtClean="0">
                <a:latin typeface="Cambria" panose="02040503050406030204" pitchFamily="18" charset="0"/>
              </a:rPr>
              <a:t>, ответственное </a:t>
            </a:r>
            <a:r>
              <a:rPr lang="ru-RU" sz="1800" dirty="0">
                <a:latin typeface="Cambria" panose="02040503050406030204" pitchFamily="18" charset="0"/>
              </a:rPr>
              <a:t>за проверку качества выполнения задания, </a:t>
            </a:r>
            <a:r>
              <a:rPr lang="ru-RU" sz="1800" dirty="0" smtClean="0">
                <a:latin typeface="Cambria" panose="02040503050406030204" pitchFamily="18" charset="0"/>
              </a:rPr>
              <a:t>проводя проверку </a:t>
            </a:r>
            <a:r>
              <a:rPr lang="ru-RU" sz="1800" dirty="0">
                <a:latin typeface="Cambria" panose="02040503050406030204" pitchFamily="18" charset="0"/>
              </a:rPr>
              <a:t>качества выполнения задания, должно </a:t>
            </a:r>
            <a:r>
              <a:rPr lang="ru-RU" sz="1800" dirty="0" smtClean="0">
                <a:latin typeface="Cambria" panose="02040503050406030204" pitchFamily="18" charset="0"/>
              </a:rPr>
              <a:t>также проанализировать: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 </a:t>
            </a:r>
            <a:r>
              <a:rPr lang="ru-RU" sz="1800" dirty="0">
                <a:latin typeface="Cambria" panose="02040503050406030204" pitchFamily="18" charset="0"/>
              </a:rPr>
              <a:t>оценку аудиторской группой независимости </a:t>
            </a:r>
            <a:r>
              <a:rPr lang="ru-RU" sz="1800" dirty="0" smtClean="0">
                <a:latin typeface="Cambria" panose="02040503050406030204" pitchFamily="18" charset="0"/>
              </a:rPr>
              <a:t>аудиторской организации </a:t>
            </a:r>
            <a:r>
              <a:rPr lang="ru-RU" sz="1800" dirty="0">
                <a:latin typeface="Cambria" panose="02040503050406030204" pitchFamily="18" charset="0"/>
              </a:rPr>
              <a:t>в отношении конкретного аудиторского задания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факт </a:t>
            </a:r>
            <a:r>
              <a:rPr lang="ru-RU" sz="1800" dirty="0">
                <a:latin typeface="Cambria" panose="02040503050406030204" pitchFamily="18" charset="0"/>
              </a:rPr>
              <a:t>наличия или отсутствия в ходе проверки </a:t>
            </a:r>
            <a:r>
              <a:rPr lang="ru-RU" sz="1800" dirty="0" smtClean="0">
                <a:latin typeface="Cambria" panose="02040503050406030204" pitchFamily="18" charset="0"/>
              </a:rPr>
              <a:t>необходимых консультаций </a:t>
            </a:r>
            <a:r>
              <a:rPr lang="ru-RU" sz="1800" dirty="0">
                <a:latin typeface="Cambria" panose="02040503050406030204" pitchFamily="18" charset="0"/>
              </a:rPr>
              <a:t>по вопросам, вызвавшим расхождения во мнениях</a:t>
            </a:r>
            <a:r>
              <a:rPr lang="ru-RU" sz="1800" dirty="0" smtClean="0">
                <a:latin typeface="Cambria" panose="02040503050406030204" pitchFamily="18" charset="0"/>
              </a:rPr>
              <a:t>, или </a:t>
            </a:r>
            <a:r>
              <a:rPr lang="ru-RU" sz="1800" dirty="0">
                <a:latin typeface="Cambria" panose="02040503050406030204" pitchFamily="18" charset="0"/>
              </a:rPr>
              <a:t>по иным сложным или спорным вопросам, а также выводы</a:t>
            </a:r>
            <a:r>
              <a:rPr lang="ru-RU" sz="1800" dirty="0" smtClean="0">
                <a:latin typeface="Cambria" panose="02040503050406030204" pitchFamily="18" charset="0"/>
              </a:rPr>
              <a:t>, сделанные </a:t>
            </a:r>
            <a:r>
              <a:rPr lang="ru-RU" sz="1800" dirty="0">
                <a:latin typeface="Cambria" panose="02040503050406030204" pitchFamily="18" charset="0"/>
              </a:rPr>
              <a:t>по результатам этих консультаций</a:t>
            </a:r>
            <a:r>
              <a:rPr lang="ru-RU" sz="18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latin typeface="Cambria" panose="02040503050406030204" pitchFamily="18" charset="0"/>
              </a:rPr>
              <a:t>факт </a:t>
            </a:r>
            <a:r>
              <a:rPr lang="ru-RU" sz="1800" dirty="0">
                <a:latin typeface="Cambria" panose="02040503050406030204" pitchFamily="18" charset="0"/>
              </a:rPr>
              <a:t>того, отражает ли отобранная для проверки </a:t>
            </a:r>
            <a:r>
              <a:rPr lang="ru-RU" sz="1800" dirty="0" smtClean="0">
                <a:latin typeface="Cambria" panose="02040503050406030204" pitchFamily="18" charset="0"/>
              </a:rPr>
              <a:t>качества выполнения </a:t>
            </a:r>
            <a:r>
              <a:rPr lang="ru-RU" sz="1800" dirty="0">
                <a:latin typeface="Cambria" panose="02040503050406030204" pitchFamily="18" charset="0"/>
              </a:rPr>
              <a:t>задания аудиторская документация </a:t>
            </a:r>
            <a:r>
              <a:rPr lang="ru-RU" sz="1800" dirty="0" smtClean="0">
                <a:latin typeface="Cambria" panose="02040503050406030204" pitchFamily="18" charset="0"/>
              </a:rPr>
              <a:t>фактически </a:t>
            </a:r>
            <a:r>
              <a:rPr lang="ru-RU" sz="1800" dirty="0">
                <a:latin typeface="Cambria" panose="02040503050406030204" pitchFamily="18" charset="0"/>
              </a:rPr>
              <a:t>выполненную работу в отношении значимых суждений, а </a:t>
            </a:r>
            <a:r>
              <a:rPr lang="ru-RU" sz="1800" dirty="0" smtClean="0">
                <a:latin typeface="Cambria" panose="02040503050406030204" pitchFamily="18" charset="0"/>
              </a:rPr>
              <a:t>также подтверждает </a:t>
            </a:r>
            <a:r>
              <a:rPr lang="ru-RU" sz="1800" dirty="0">
                <a:latin typeface="Cambria" panose="02040503050406030204" pitchFamily="18" charset="0"/>
              </a:rPr>
              <a:t>ли она сделанные </a:t>
            </a:r>
            <a:r>
              <a:rPr lang="ru-RU" sz="1800" dirty="0" smtClean="0">
                <a:latin typeface="Cambria" panose="02040503050406030204" pitchFamily="18" charset="0"/>
              </a:rPr>
              <a:t>выводы.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 – выполнение задания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20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44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2800" b="1" dirty="0" smtClean="0"/>
          </a:p>
          <a:p>
            <a:pPr marL="0" indent="0">
              <a:buNone/>
            </a:pPr>
            <a:r>
              <a:rPr lang="ru-RU" sz="2800" b="1" dirty="0">
                <a:latin typeface="Cambria" panose="02040503050406030204" pitchFamily="18" charset="0"/>
              </a:rPr>
              <a:t>М</a:t>
            </a:r>
            <a:r>
              <a:rPr lang="es-ES" sz="2800" b="1" dirty="0">
                <a:latin typeface="Cambria" panose="02040503050406030204" pitchFamily="18" charset="0"/>
              </a:rPr>
              <a:t>ониторинг</a:t>
            </a:r>
            <a:endParaRPr lang="ru-RU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Cambria" panose="02040503050406030204" pitchFamily="18" charset="0"/>
              </a:rPr>
              <a:t>Аудиторская организация должна выработать </a:t>
            </a:r>
            <a:r>
              <a:rPr lang="es-ES" sz="2800" dirty="0" smtClean="0">
                <a:latin typeface="Cambria" panose="02040503050406030204" pitchFamily="18" charset="0"/>
              </a:rPr>
              <a:t> </a:t>
            </a:r>
            <a:r>
              <a:rPr lang="es-ES" sz="2800" dirty="0">
                <a:latin typeface="Cambria" panose="02040503050406030204" pitchFamily="18" charset="0"/>
              </a:rPr>
              <a:t>меры мониторинга, призванные обеспечить аудиторскую организацию разумной уверенностью в том, что ее политика и процедуры, относящиеся к системе контроля качества, актуальны, достаточны и функционируют эффективно. </a:t>
            </a:r>
            <a:endParaRPr lang="ru-RU" sz="28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Требования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21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74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dirty="0" smtClean="0">
                <a:latin typeface="Cambria" panose="02040503050406030204" pitchFamily="18" charset="0"/>
              </a:rPr>
              <a:t>В аудиторской </a:t>
            </a:r>
            <a:r>
              <a:rPr lang="es-ES" sz="2400" dirty="0">
                <a:latin typeface="Cambria" panose="02040503050406030204" pitchFamily="18" charset="0"/>
              </a:rPr>
              <a:t>документации аудитор обязан отразить</a:t>
            </a:r>
            <a:r>
              <a:rPr lang="es-ES" sz="2400" dirty="0" smtClean="0">
                <a:latin typeface="Cambria" panose="02040503050406030204" pitchFamily="18" charset="0"/>
              </a:rPr>
              <a:t>:</a:t>
            </a:r>
            <a:endParaRPr lang="ru-RU" sz="2400" dirty="0" smtClean="0">
              <a:latin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выявленные </a:t>
            </a:r>
            <a:r>
              <a:rPr lang="es-ES" sz="2400" dirty="0">
                <a:latin typeface="Cambria" panose="02040503050406030204" pitchFamily="18" charset="0"/>
              </a:rPr>
              <a:t>проблемы в отношении соблюдения</a:t>
            </a:r>
            <a:br>
              <a:rPr lang="es-ES" sz="2400" dirty="0">
                <a:latin typeface="Cambria" panose="02040503050406030204" pitchFamily="18" charset="0"/>
              </a:rPr>
            </a:br>
            <a:r>
              <a:rPr lang="es-ES" sz="2400" dirty="0">
                <a:latin typeface="Cambria" panose="02040503050406030204" pitchFamily="18" charset="0"/>
              </a:rPr>
              <a:t>соответствующих этических требований и </a:t>
            </a:r>
            <a:r>
              <a:rPr lang="es-ES" sz="2400" dirty="0" smtClean="0">
                <a:latin typeface="Cambria" panose="02040503050406030204" pitchFamily="18" charset="0"/>
              </a:rPr>
              <a:t>с</a:t>
            </a:r>
            <a:r>
              <a:rPr lang="ru-RU" sz="2400" dirty="0" err="1" smtClean="0">
                <a:latin typeface="Cambria" panose="02040503050406030204" pitchFamily="18" charset="0"/>
              </a:rPr>
              <a:t>пособы</a:t>
            </a:r>
            <a:r>
              <a:rPr lang="ru-RU" sz="2400" dirty="0" smtClean="0">
                <a:latin typeface="Cambria" panose="02040503050406030204" pitchFamily="18" charset="0"/>
              </a:rPr>
              <a:t> их разрешения</a:t>
            </a:r>
            <a:r>
              <a:rPr lang="es-ES" sz="2400" dirty="0" smtClean="0">
                <a:latin typeface="Cambria" panose="02040503050406030204" pitchFamily="18" charset="0"/>
              </a:rPr>
              <a:t>;</a:t>
            </a:r>
            <a:endParaRPr lang="ru-RU" sz="2400" dirty="0" smtClean="0">
              <a:latin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выводы </a:t>
            </a:r>
            <a:r>
              <a:rPr lang="es-ES" sz="2400" dirty="0">
                <a:latin typeface="Cambria" panose="02040503050406030204" pitchFamily="18" charset="0"/>
              </a:rPr>
              <a:t>по вопросу соблюдения требований независимости</a:t>
            </a:r>
            <a:r>
              <a:rPr lang="es-ES" sz="2400" dirty="0" smtClean="0">
                <a:latin typeface="Cambria" panose="02040503050406030204" pitchFamily="18" charset="0"/>
              </a:rPr>
              <a:t>,</a:t>
            </a:r>
            <a:r>
              <a:rPr lang="ru-RU" sz="2400" dirty="0" smtClean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применя</a:t>
            </a:r>
            <a:r>
              <a:rPr lang="ru-RU" sz="2400" dirty="0" err="1">
                <a:latin typeface="Cambria" panose="02040503050406030204" pitchFamily="18" charset="0"/>
              </a:rPr>
              <a:t>емых</a:t>
            </a:r>
            <a:r>
              <a:rPr lang="es-ES" sz="2400" dirty="0">
                <a:latin typeface="Cambria" panose="02040503050406030204" pitchFamily="18" charset="0"/>
              </a:rPr>
              <a:t> к конкретному аудиторскому заданию, </a:t>
            </a:r>
            <a:r>
              <a:rPr lang="es-ES" sz="2400" dirty="0" smtClean="0">
                <a:latin typeface="Cambria" panose="02040503050406030204" pitchFamily="18" charset="0"/>
              </a:rPr>
              <a:t>а</a:t>
            </a:r>
            <a:r>
              <a:rPr lang="ru-RU" sz="2400" dirty="0" smtClean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также </a:t>
            </a:r>
            <a:r>
              <a:rPr lang="es-ES" sz="2400" dirty="0">
                <a:latin typeface="Cambria" panose="02040503050406030204" pitchFamily="18" charset="0"/>
              </a:rPr>
              <a:t>соответствующие </a:t>
            </a:r>
            <a:r>
              <a:rPr lang="es-ES" sz="2400" dirty="0" smtClean="0">
                <a:latin typeface="Cambria" panose="02040503050406030204" pitchFamily="18" charset="0"/>
              </a:rPr>
              <a:t>обсуждения</a:t>
            </a:r>
            <a:r>
              <a:rPr lang="ru-RU" sz="2400" dirty="0" smtClean="0">
                <a:latin typeface="Cambria" panose="02040503050406030204" pitchFamily="18" charset="0"/>
              </a:rPr>
              <a:t>, поддерживающие</a:t>
            </a:r>
            <a:r>
              <a:rPr lang="es-ES" sz="2400" dirty="0" smtClean="0">
                <a:latin typeface="Cambria" panose="02040503050406030204" pitchFamily="18" charset="0"/>
              </a:rPr>
              <a:t> эти </a:t>
            </a:r>
            <a:r>
              <a:rPr lang="es-ES" sz="2400" dirty="0">
                <a:latin typeface="Cambria" panose="02040503050406030204" pitchFamily="18" charset="0"/>
              </a:rPr>
              <a:t>выводы</a:t>
            </a:r>
            <a:r>
              <a:rPr lang="es-ES" sz="2400" dirty="0" smtClean="0">
                <a:latin typeface="Cambria" panose="02040503050406030204" pitchFamily="18" charset="0"/>
              </a:rPr>
              <a:t>;</a:t>
            </a:r>
            <a:endParaRPr lang="ru-RU" sz="2400" dirty="0" smtClean="0">
              <a:latin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выводы</a:t>
            </a:r>
            <a:r>
              <a:rPr lang="es-ES" sz="2400" dirty="0">
                <a:latin typeface="Cambria" panose="02040503050406030204" pitchFamily="18" charset="0"/>
              </a:rPr>
              <a:t>, сделанные по вопросу принятия и продолжения</a:t>
            </a:r>
            <a:br>
              <a:rPr lang="es-ES" sz="2400" dirty="0">
                <a:latin typeface="Cambria" panose="02040503050406030204" pitchFamily="18" charset="0"/>
              </a:rPr>
            </a:br>
            <a:r>
              <a:rPr lang="es-ES" sz="2400" dirty="0">
                <a:latin typeface="Cambria" panose="02040503050406030204" pitchFamily="18" charset="0"/>
              </a:rPr>
              <a:t>отношений с клиентами, принятия и </a:t>
            </a:r>
            <a:r>
              <a:rPr lang="es-ES" sz="2400" dirty="0" smtClean="0">
                <a:latin typeface="Cambria" panose="02040503050406030204" pitchFamily="18" charset="0"/>
              </a:rPr>
              <a:t>выполнения</a:t>
            </a:r>
            <a:r>
              <a:rPr lang="ru-RU" sz="2400" dirty="0" smtClean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заданий;</a:t>
            </a:r>
            <a:endParaRPr lang="ru-RU" sz="2400" dirty="0" smtClean="0">
              <a:latin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Cambria" panose="02040503050406030204" pitchFamily="18" charset="0"/>
              </a:rPr>
              <a:t> </a:t>
            </a:r>
            <a:r>
              <a:rPr lang="es-ES" sz="2400" dirty="0" smtClean="0">
                <a:latin typeface="Cambria" panose="02040503050406030204" pitchFamily="18" charset="0"/>
              </a:rPr>
              <a:t>характер </a:t>
            </a:r>
            <a:r>
              <a:rPr lang="es-ES" sz="2400" dirty="0">
                <a:latin typeface="Cambria" panose="02040503050406030204" pitchFamily="18" charset="0"/>
              </a:rPr>
              <a:t>и объемы консультаций в ходе проведения аудита, а также сделанные на их основе выводы</a:t>
            </a:r>
            <a:r>
              <a:rPr lang="ru-RU" sz="2400" dirty="0">
                <a:latin typeface="Cambria" panose="02040503050406030204" pitchFamily="18" charset="0"/>
              </a:rPr>
              <a:t>.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Документация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22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00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Cambria" panose="02040503050406030204" pitchFamily="18" charset="0"/>
              </a:rPr>
              <a:t>При проверке качества выполнения задания лицо</a:t>
            </a:r>
            <a:r>
              <a:rPr lang="ru-RU" sz="2400" dirty="0">
                <a:latin typeface="Cambria" panose="02040503050406030204" pitchFamily="18" charset="0"/>
              </a:rPr>
              <a:t>, осуществляющее </a:t>
            </a:r>
            <a:r>
              <a:rPr lang="ru-RU" sz="2400" dirty="0" smtClean="0">
                <a:latin typeface="Cambria" panose="02040503050406030204" pitchFamily="18" charset="0"/>
              </a:rPr>
              <a:t>такую проверку, должно</a:t>
            </a:r>
            <a:r>
              <a:rPr lang="ru-RU" sz="2400" dirty="0">
                <a:latin typeface="Cambria" panose="02040503050406030204" pitchFamily="18" charset="0"/>
              </a:rPr>
              <a:t/>
            </a:r>
            <a:br>
              <a:rPr lang="ru-RU" sz="2400" dirty="0">
                <a:latin typeface="Cambria" panose="02040503050406030204" pitchFamily="18" charset="0"/>
              </a:rPr>
            </a:br>
            <a:r>
              <a:rPr lang="ru-RU" sz="2400" dirty="0">
                <a:latin typeface="Cambria" panose="02040503050406030204" pitchFamily="18" charset="0"/>
              </a:rPr>
              <a:t>обеспечить документальное подтверждение того, что</a:t>
            </a:r>
            <a:r>
              <a:rPr lang="ru-RU" sz="2400" dirty="0" smtClean="0">
                <a:latin typeface="Cambria" panose="020405030504060302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Cambria" panose="02040503050406030204" pitchFamily="18" charset="0"/>
              </a:rPr>
              <a:t> </a:t>
            </a:r>
            <a:r>
              <a:rPr lang="ru-RU" sz="2400" dirty="0" smtClean="0">
                <a:latin typeface="Cambria" panose="02040503050406030204" pitchFamily="18" charset="0"/>
              </a:rPr>
              <a:t>выполнены </a:t>
            </a:r>
            <a:r>
              <a:rPr lang="ru-RU" sz="2400" dirty="0">
                <a:latin typeface="Cambria" panose="02040503050406030204" pitchFamily="18" charset="0"/>
              </a:rPr>
              <a:t>все процедуры, требуемые политикой </a:t>
            </a:r>
            <a:r>
              <a:rPr lang="ru-RU" sz="2400" dirty="0" smtClean="0">
                <a:latin typeface="Cambria" panose="02040503050406030204" pitchFamily="18" charset="0"/>
              </a:rPr>
              <a:t>аудиторской организации </a:t>
            </a:r>
            <a:r>
              <a:rPr lang="ru-RU" sz="2400" dirty="0">
                <a:latin typeface="Cambria" panose="02040503050406030204" pitchFamily="18" charset="0"/>
              </a:rPr>
              <a:t>по проверке качества </a:t>
            </a:r>
            <a:r>
              <a:rPr lang="ru-RU" sz="2400" dirty="0" smtClean="0">
                <a:latin typeface="Cambria" panose="02040503050406030204" pitchFamily="18" charset="0"/>
              </a:rPr>
              <a:t>выполнения </a:t>
            </a:r>
            <a:r>
              <a:rPr lang="ru-RU" sz="2400" dirty="0">
                <a:latin typeface="Cambria" panose="02040503050406030204" pitchFamily="18" charset="0"/>
              </a:rPr>
              <a:t>задания</a:t>
            </a:r>
            <a:r>
              <a:rPr lang="ru-RU" sz="24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Cambria" panose="02040503050406030204" pitchFamily="18" charset="0"/>
              </a:rPr>
              <a:t> </a:t>
            </a:r>
            <a:r>
              <a:rPr lang="ru-RU" sz="2400" dirty="0" smtClean="0">
                <a:latin typeface="Cambria" panose="02040503050406030204" pitchFamily="18" charset="0"/>
              </a:rPr>
              <a:t>проверка </a:t>
            </a:r>
            <a:r>
              <a:rPr lang="ru-RU" sz="2400" dirty="0">
                <a:latin typeface="Cambria" panose="02040503050406030204" pitchFamily="18" charset="0"/>
              </a:rPr>
              <a:t>качества выполнения задания была завершена на </a:t>
            </a:r>
            <a:r>
              <a:rPr lang="ru-RU" sz="2400" dirty="0" smtClean="0">
                <a:latin typeface="Cambria" panose="02040503050406030204" pitchFamily="18" charset="0"/>
              </a:rPr>
              <a:t>дату аудиторского </a:t>
            </a:r>
            <a:r>
              <a:rPr lang="ru-RU" sz="2400" dirty="0">
                <a:latin typeface="Cambria" panose="02040503050406030204" pitchFamily="18" charset="0"/>
              </a:rPr>
              <a:t>заключения или до этой даты</a:t>
            </a:r>
            <a:r>
              <a:rPr lang="ru-RU" sz="2400" dirty="0" smtClean="0">
                <a:latin typeface="Cambria" panose="020405030504060302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Cambria" panose="02040503050406030204" pitchFamily="18" charset="0"/>
              </a:rPr>
              <a:t> </a:t>
            </a:r>
            <a:r>
              <a:rPr lang="ru-RU" sz="2400" dirty="0" smtClean="0">
                <a:latin typeface="Cambria" panose="02040503050406030204" pitchFamily="18" charset="0"/>
              </a:rPr>
              <a:t> лицу</a:t>
            </a:r>
            <a:r>
              <a:rPr lang="ru-RU" sz="2400" dirty="0">
                <a:latin typeface="Cambria" panose="02040503050406030204" pitchFamily="18" charset="0"/>
              </a:rPr>
              <a:t>, осуществляющему проверку качества выполнения задания, </a:t>
            </a:r>
            <a:r>
              <a:rPr lang="ru-RU" sz="2400" dirty="0" smtClean="0">
                <a:latin typeface="Cambria" panose="02040503050406030204" pitchFamily="18" charset="0"/>
              </a:rPr>
              <a:t>не известно </a:t>
            </a:r>
            <a:r>
              <a:rPr lang="ru-RU" sz="2400" dirty="0">
                <a:latin typeface="Cambria" panose="02040503050406030204" pitchFamily="18" charset="0"/>
              </a:rPr>
              <a:t>ни о каких неразрешенных вопросах, которые </a:t>
            </a:r>
            <a:r>
              <a:rPr lang="ru-RU" sz="2400" dirty="0" smtClean="0">
                <a:latin typeface="Cambria" panose="02040503050406030204" pitchFamily="18" charset="0"/>
              </a:rPr>
              <a:t>заставили бы </a:t>
            </a:r>
            <a:r>
              <a:rPr lang="ru-RU" sz="2400" dirty="0">
                <a:latin typeface="Cambria" panose="02040503050406030204" pitchFamily="18" charset="0"/>
              </a:rPr>
              <a:t>его полагать, что те значимые суждения, которые </a:t>
            </a:r>
            <a:r>
              <a:rPr lang="ru-RU" sz="2400" dirty="0" smtClean="0">
                <a:latin typeface="Cambria" panose="02040503050406030204" pitchFamily="18" charset="0"/>
              </a:rPr>
              <a:t>выработала </a:t>
            </a:r>
            <a:r>
              <a:rPr lang="ru-RU" sz="2400" dirty="0">
                <a:latin typeface="Cambria" panose="02040503050406030204" pitchFamily="18" charset="0"/>
              </a:rPr>
              <a:t>аудиторская группа, и выводы, к которым она пришла, </a:t>
            </a:r>
            <a:r>
              <a:rPr lang="ru-RU" sz="2400" dirty="0" smtClean="0">
                <a:latin typeface="Cambria" panose="02040503050406030204" pitchFamily="18" charset="0"/>
              </a:rPr>
              <a:t>оказались неправильными</a:t>
            </a:r>
            <a:r>
              <a:rPr lang="ru-RU" sz="2400" dirty="0">
                <a:latin typeface="Cambria" panose="02040503050406030204" pitchFamily="18" charset="0"/>
              </a:rPr>
              <a:t>.</a:t>
            </a:r>
            <a:br>
              <a:rPr lang="ru-RU" sz="2400" dirty="0">
                <a:latin typeface="Cambria" panose="02040503050406030204" pitchFamily="18" charset="0"/>
              </a:rPr>
            </a:br>
            <a:r>
              <a:rPr lang="ru-RU" sz="2400" dirty="0">
                <a:latin typeface="Cambria" panose="02040503050406030204" pitchFamily="18" charset="0"/>
              </a:rPr>
              <a:t/>
            </a:r>
            <a:br>
              <a:rPr lang="ru-RU" sz="2400" dirty="0">
                <a:latin typeface="Cambria" panose="02040503050406030204" pitchFamily="18" charset="0"/>
              </a:rPr>
            </a:br>
            <a:endParaRPr lang="ru-RU" sz="2400" dirty="0">
              <a:latin typeface="Cambria" panose="02040503050406030204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Документация</a:t>
            </a:r>
            <a:endParaRPr lang="pl-PL" sz="40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5468B-C2BA-8B42-ABD6-597061763577}" type="slidenum">
              <a:rPr lang="en-US" smtClean="0">
                <a:solidFill>
                  <a:srgbClr val="1D2C4C"/>
                </a:solidFill>
              </a:rPr>
              <a:pPr/>
              <a:t>23</a:t>
            </a:fld>
            <a:endParaRPr lang="en-US" dirty="0">
              <a:solidFill>
                <a:srgbClr val="1D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59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T Global Theme 16:9">
  <a:themeElements>
    <a:clrScheme name="DT Global">
      <a:dk1>
        <a:srgbClr val="000000"/>
      </a:dk1>
      <a:lt1>
        <a:srgbClr val="FFFFFF"/>
      </a:lt1>
      <a:dk2>
        <a:srgbClr val="1D2C4C"/>
      </a:dk2>
      <a:lt2>
        <a:srgbClr val="79C7F4"/>
      </a:lt2>
      <a:accent1>
        <a:srgbClr val="2659C7"/>
      </a:accent1>
      <a:accent2>
        <a:srgbClr val="7A838E"/>
      </a:accent2>
      <a:accent3>
        <a:srgbClr val="F36967"/>
      </a:accent3>
      <a:accent4>
        <a:srgbClr val="24CFA2"/>
      </a:accent4>
      <a:accent5>
        <a:srgbClr val="FFDE24"/>
      </a:accent5>
      <a:accent6>
        <a:srgbClr val="BEE6FA"/>
      </a:accent6>
      <a:hlink>
        <a:srgbClr val="1F40E6"/>
      </a:hlink>
      <a:folHlink>
        <a:srgbClr val="EA6D64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T Global Theme" id="{DD3A78A6-9F17-6D4D-AF4F-11AF7BCFF42C}" vid="{2B807BDD-D6B5-1445-902F-B8251F4F8FC5}"/>
    </a:ext>
  </a:extLst>
</a:theme>
</file>

<file path=ppt/theme/theme2.xml><?xml version="1.0" encoding="utf-8"?>
<a:theme xmlns:a="http://schemas.openxmlformats.org/drawingml/2006/main" name="1_DT Global Theme 16:9">
  <a:themeElements>
    <a:clrScheme name="DT Global">
      <a:dk1>
        <a:srgbClr val="000000"/>
      </a:dk1>
      <a:lt1>
        <a:srgbClr val="FFFFFF"/>
      </a:lt1>
      <a:dk2>
        <a:srgbClr val="1D2C4C"/>
      </a:dk2>
      <a:lt2>
        <a:srgbClr val="79C7F4"/>
      </a:lt2>
      <a:accent1>
        <a:srgbClr val="2659C7"/>
      </a:accent1>
      <a:accent2>
        <a:srgbClr val="7A838E"/>
      </a:accent2>
      <a:accent3>
        <a:srgbClr val="F36967"/>
      </a:accent3>
      <a:accent4>
        <a:srgbClr val="24CFA2"/>
      </a:accent4>
      <a:accent5>
        <a:srgbClr val="FFDE24"/>
      </a:accent5>
      <a:accent6>
        <a:srgbClr val="BEE6FA"/>
      </a:accent6>
      <a:hlink>
        <a:srgbClr val="1F40E6"/>
      </a:hlink>
      <a:folHlink>
        <a:srgbClr val="EA6D64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T Global Theme" id="{DD3A78A6-9F17-6D4D-AF4F-11AF7BCFF42C}" vid="{2B807BDD-D6B5-1445-902F-B8251F4F8FC5}"/>
    </a:ext>
  </a:extLst>
</a:theme>
</file>

<file path=ppt/theme/theme3.xml><?xml version="1.0" encoding="utf-8"?>
<a:theme xmlns:a="http://schemas.openxmlformats.org/drawingml/2006/main" name="2_DT Global Theme 16:9">
  <a:themeElements>
    <a:clrScheme name="DT Global">
      <a:dk1>
        <a:srgbClr val="000000"/>
      </a:dk1>
      <a:lt1>
        <a:srgbClr val="FFFFFF"/>
      </a:lt1>
      <a:dk2>
        <a:srgbClr val="1D2C4C"/>
      </a:dk2>
      <a:lt2>
        <a:srgbClr val="79C7F4"/>
      </a:lt2>
      <a:accent1>
        <a:srgbClr val="2659C7"/>
      </a:accent1>
      <a:accent2>
        <a:srgbClr val="7A838E"/>
      </a:accent2>
      <a:accent3>
        <a:srgbClr val="F36967"/>
      </a:accent3>
      <a:accent4>
        <a:srgbClr val="24CFA2"/>
      </a:accent4>
      <a:accent5>
        <a:srgbClr val="FFDE24"/>
      </a:accent5>
      <a:accent6>
        <a:srgbClr val="BEE6FA"/>
      </a:accent6>
      <a:hlink>
        <a:srgbClr val="1F40E6"/>
      </a:hlink>
      <a:folHlink>
        <a:srgbClr val="EA6D64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T Global Theme" id="{DD3A78A6-9F17-6D4D-AF4F-11AF7BCFF42C}" vid="{2B807BDD-D6B5-1445-902F-B8251F4F8FC5}"/>
    </a:ext>
  </a:extLst>
</a:theme>
</file>

<file path=ppt/theme/theme4.xml><?xml version="1.0" encoding="utf-8"?>
<a:theme xmlns:a="http://schemas.openxmlformats.org/drawingml/2006/main" name="3_DT Global Theme 16:9">
  <a:themeElements>
    <a:clrScheme name="DT Global">
      <a:dk1>
        <a:srgbClr val="000000"/>
      </a:dk1>
      <a:lt1>
        <a:srgbClr val="FFFFFF"/>
      </a:lt1>
      <a:dk2>
        <a:srgbClr val="1D2C4C"/>
      </a:dk2>
      <a:lt2>
        <a:srgbClr val="79C7F4"/>
      </a:lt2>
      <a:accent1>
        <a:srgbClr val="2659C7"/>
      </a:accent1>
      <a:accent2>
        <a:srgbClr val="7A838E"/>
      </a:accent2>
      <a:accent3>
        <a:srgbClr val="F36967"/>
      </a:accent3>
      <a:accent4>
        <a:srgbClr val="24CFA2"/>
      </a:accent4>
      <a:accent5>
        <a:srgbClr val="FFDE24"/>
      </a:accent5>
      <a:accent6>
        <a:srgbClr val="BEE6FA"/>
      </a:accent6>
      <a:hlink>
        <a:srgbClr val="1F40E6"/>
      </a:hlink>
      <a:folHlink>
        <a:srgbClr val="EA6D64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T Global Theme" id="{DD3A78A6-9F17-6D4D-AF4F-11AF7BCFF42C}" vid="{2B807BDD-D6B5-1445-902F-B8251F4F8FC5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2585</TotalTime>
  <Words>1240</Words>
  <Application>Microsoft Office PowerPoint</Application>
  <PresentationFormat>Экран (4:3)</PresentationFormat>
  <Paragraphs>208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DT Global Theme 16:9</vt:lpstr>
      <vt:lpstr>1_DT Global Theme 16:9</vt:lpstr>
      <vt:lpstr>2_DT Global Theme 16:9</vt:lpstr>
      <vt:lpstr>3_DT Global Theme 16:9</vt:lpstr>
      <vt:lpstr>Презентация PowerPoint</vt:lpstr>
      <vt:lpstr> Обязанности аудиторской организации</vt:lpstr>
      <vt:lpstr> Обязанности аудиторской организации</vt:lpstr>
      <vt:lpstr> Система контроля качества работы аудиторской организации должна включать:</vt:lpstr>
      <vt:lpstr> Цель аудитора</vt:lpstr>
      <vt:lpstr> Требования</vt:lpstr>
      <vt:lpstr> Требования</vt:lpstr>
      <vt:lpstr> Требования</vt:lpstr>
      <vt:lpstr> Требования</vt:lpstr>
      <vt:lpstr> Требования</vt:lpstr>
      <vt:lpstr> Требования – выполнение задания</vt:lpstr>
      <vt:lpstr> Требования – выполнение задания</vt:lpstr>
      <vt:lpstr> Требования – выполнение задания</vt:lpstr>
      <vt:lpstr> Требования – выполнение задания</vt:lpstr>
      <vt:lpstr> Требования – выполнение задания</vt:lpstr>
      <vt:lpstr> Требования – выполнение задания</vt:lpstr>
      <vt:lpstr> Требования – выполнение задания</vt:lpstr>
      <vt:lpstr> Требования – выполнение задания</vt:lpstr>
      <vt:lpstr> Требования – выполнение задания</vt:lpstr>
      <vt:lpstr> Требования – выполнение задания</vt:lpstr>
      <vt:lpstr> Требования</vt:lpstr>
      <vt:lpstr> Документация</vt:lpstr>
      <vt:lpstr> Документация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Grzelak Sławomir</dc:creator>
  <cp:lastModifiedBy>Марина</cp:lastModifiedBy>
  <cp:revision>134</cp:revision>
  <dcterms:created xsi:type="dcterms:W3CDTF">2019-09-14T11:38:05Z</dcterms:created>
  <dcterms:modified xsi:type="dcterms:W3CDTF">2020-04-19T09:22:29Z</dcterms:modified>
</cp:coreProperties>
</file>